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39" r:id="rId2"/>
    <p:sldId id="340" r:id="rId3"/>
    <p:sldId id="370" r:id="rId4"/>
    <p:sldId id="364" r:id="rId5"/>
    <p:sldId id="386" r:id="rId6"/>
    <p:sldId id="399" r:id="rId7"/>
    <p:sldId id="400" r:id="rId8"/>
    <p:sldId id="365" r:id="rId9"/>
    <p:sldId id="382" r:id="rId10"/>
    <p:sldId id="371" r:id="rId11"/>
    <p:sldId id="383" r:id="rId12"/>
    <p:sldId id="367" r:id="rId13"/>
    <p:sldId id="372" r:id="rId14"/>
    <p:sldId id="381" r:id="rId15"/>
    <p:sldId id="368" r:id="rId16"/>
    <p:sldId id="373" r:id="rId17"/>
    <p:sldId id="384" r:id="rId18"/>
    <p:sldId id="397" r:id="rId19"/>
    <p:sldId id="398" r:id="rId20"/>
    <p:sldId id="329" r:id="rId21"/>
    <p:sldId id="401" r:id="rId22"/>
    <p:sldId id="402" r:id="rId23"/>
    <p:sldId id="403" r:id="rId24"/>
    <p:sldId id="359" r:id="rId25"/>
    <p:sldId id="358" r:id="rId26"/>
    <p:sldId id="360" r:id="rId27"/>
    <p:sldId id="408" r:id="rId28"/>
    <p:sldId id="333" r:id="rId29"/>
    <p:sldId id="404" r:id="rId30"/>
    <p:sldId id="32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777"/>
    <a:srgbClr val="6D97C9"/>
    <a:srgbClr val="EECACA"/>
    <a:srgbClr val="8FAFD5"/>
    <a:srgbClr val="DEE7F2"/>
    <a:srgbClr val="8828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11" autoAdjust="0"/>
    <p:restoredTop sz="94660"/>
  </p:normalViewPr>
  <p:slideViewPr>
    <p:cSldViewPr>
      <p:cViewPr>
        <p:scale>
          <a:sx n="100" d="100"/>
          <a:sy n="100" d="100"/>
        </p:scale>
        <p:origin x="-194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lang="ka-GE" sz="2400"/>
            </a:pPr>
            <a:r>
              <a:rPr lang="en-US" sz="2800" b="1" dirty="0" smtClean="0">
                <a:solidFill>
                  <a:srgbClr val="0070C0"/>
                </a:solidFill>
                <a:effectLst/>
              </a:rPr>
              <a:t>2015 </a:t>
            </a:r>
            <a:r>
              <a:rPr lang="ka-GE" sz="2800" b="1" dirty="0" smtClean="0">
                <a:solidFill>
                  <a:srgbClr val="0070C0"/>
                </a:solidFill>
                <a:effectLst/>
              </a:rPr>
              <a:t>წელს</a:t>
            </a:r>
            <a:r>
              <a:rPr lang="ka-GE" sz="2800" b="1" baseline="0" dirty="0" smtClean="0">
                <a:solidFill>
                  <a:srgbClr val="0070C0"/>
                </a:solidFill>
                <a:effectLst/>
              </a:rPr>
              <a:t> </a:t>
            </a:r>
            <a:r>
              <a:rPr lang="ka-GE" sz="2800" b="1" dirty="0" smtClean="0">
                <a:solidFill>
                  <a:srgbClr val="0070C0"/>
                </a:solidFill>
                <a:effectLst/>
              </a:rPr>
              <a:t>გაგზავნილ მოთხოვნებზე</a:t>
            </a:r>
            <a:r>
              <a:rPr lang="en-US" sz="2800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ka-GE" sz="2800" b="1" dirty="0" smtClean="0">
                <a:solidFill>
                  <a:srgbClr val="0070C0"/>
                </a:solidFill>
                <a:effectLst/>
              </a:rPr>
              <a:t>მიღებული</a:t>
            </a:r>
            <a:r>
              <a:rPr lang="ka-GE" sz="2800" b="1" baseline="0" dirty="0" smtClean="0">
                <a:solidFill>
                  <a:srgbClr val="0070C0"/>
                </a:solidFill>
                <a:effectLst/>
              </a:rPr>
              <a:t> </a:t>
            </a:r>
            <a:r>
              <a:rPr lang="ka-GE" sz="2800" b="1" baseline="0" dirty="0">
                <a:solidFill>
                  <a:srgbClr val="0070C0"/>
                </a:solidFill>
                <a:effectLst/>
              </a:rPr>
              <a:t>პასუხები</a:t>
            </a:r>
            <a:endParaRPr lang="en-US" sz="2800" b="1" dirty="0">
              <a:solidFill>
                <a:srgbClr val="0070C0"/>
              </a:solidFill>
              <a:effectLst/>
            </a:endParaRPr>
          </a:p>
        </c:rich>
      </c:tx>
      <c:layout>
        <c:manualLayout>
          <c:xMode val="edge"/>
          <c:yMode val="edge"/>
          <c:x val="0.17525590551181106"/>
          <c:y val="5.2122531590535943E-4"/>
        </c:manualLayout>
      </c:layout>
    </c:title>
    <c:plotArea>
      <c:layout>
        <c:manualLayout>
          <c:layoutTarget val="inner"/>
          <c:xMode val="edge"/>
          <c:yMode val="edge"/>
          <c:x val="0.27566283902012251"/>
          <c:y val="0.25189427936688863"/>
          <c:w val="0.42886187664042041"/>
          <c:h val="0.645811011769976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3.5156430058303011E-2"/>
                  <c:y val="-7.084247977858472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7.1882108486439238E-3"/>
                  <c:y val="4.4524005184256874E-3"/>
                </c:manualLayout>
              </c:layout>
              <c:tx>
                <c:rich>
                  <a:bodyPr/>
                  <a:lstStyle/>
                  <a:p>
                    <a:r>
                      <a:rPr lang="ka-GE" sz="1600"/>
                      <a:t>არასრულყოფილი
7.77%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1.9324763152546623E-2"/>
                  <c:y val="9.6054965606366775E-3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1.1303103031722205E-2"/>
                  <c:y val="-9.2286613347760983E-3"/>
                </c:manualLayout>
              </c:layout>
              <c:showCatName val="1"/>
              <c:showPercent val="1"/>
            </c:dLbl>
            <c:numFmt formatCode="0.00%" sourceLinked="0"/>
            <c:txPr>
              <a:bodyPr/>
              <a:lstStyle/>
              <a:p>
                <a:pPr algn="just">
                  <a:defRPr lang="ka-GE" sz="16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არასრულყოფილი</c:v>
                </c:pt>
                <c:pt idx="2">
                  <c:v>უპასუხო</c:v>
                </c:pt>
                <c:pt idx="3">
                  <c:v>უარი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3961</c:v>
                </c:pt>
                <c:pt idx="1">
                  <c:v>438</c:v>
                </c:pt>
                <c:pt idx="2">
                  <c:v>1175</c:v>
                </c:pt>
                <c:pt idx="3">
                  <c:v>63</c:v>
                </c:pt>
              </c:numCache>
            </c:numRef>
          </c:val>
        </c:ser>
        <c:firstSliceAng val="0"/>
      </c:pieChart>
      <c:spPr>
        <a:noFill/>
        <a:ln w="25398">
          <a:noFill/>
        </a:ln>
      </c:spPr>
    </c:plotArea>
    <c:plotVisOnly val="1"/>
    <c:dispBlanksAs val="zero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600"/>
            </a:pPr>
            <a:r>
              <a:rPr lang="ka-GE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წელს რეგიონული </a:t>
            </a:r>
            <a:r>
              <a:rPr lang="ka-GE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ორგანოების (მერია</a:t>
            </a:r>
            <a:r>
              <a:rPr lang="ka-GE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გამგეობა, საკრებულო</a:t>
            </a:r>
            <a:r>
              <a:rPr lang="ka-GE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a-GE" sz="2000" baseline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გუბერნატორის ადმინისტრაცია) ინფორმაციის </a:t>
            </a:r>
            <a:r>
              <a:rPr lang="ka-GE" sz="2000" baseline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ხელმისაწვდომობის </a:t>
            </a:r>
            <a:r>
              <a:rPr lang="ka-GE" sz="2000" baseline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საშუალო მაჩვენებლები</a:t>
            </a: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7.8073089700996703E-2"/>
          <c:y val="0.24565756823821316"/>
          <c:w val="0.89700996677740852"/>
          <c:h val="0.3418782342129720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lang="ka-GE" sz="1400" b="1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შიდა ქართლი</c:v>
                </c:pt>
                <c:pt idx="1">
                  <c:v>კახეთი</c:v>
                </c:pt>
                <c:pt idx="2">
                  <c:v>აჭარა</c:v>
                </c:pt>
                <c:pt idx="3">
                  <c:v>რაჭა-ლეჩხუმი და  ქვემო სვანეთი</c:v>
                </c:pt>
                <c:pt idx="4">
                  <c:v>სამეგრელო - ზემო სვანეთი</c:v>
                </c:pt>
                <c:pt idx="5">
                  <c:v>გურია</c:v>
                </c:pt>
                <c:pt idx="6">
                  <c:v>მცხეთა-მთიანეთი</c:v>
                </c:pt>
                <c:pt idx="7">
                  <c:v>სამცხე ჯავახეთი</c:v>
                </c:pt>
                <c:pt idx="8">
                  <c:v>იმერეთი</c:v>
                </c:pt>
                <c:pt idx="9">
                  <c:v>ქვემო ქართლი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0.92127272727272658</c:v>
                </c:pt>
                <c:pt idx="1">
                  <c:v>0.88147368421052597</c:v>
                </c:pt>
                <c:pt idx="2">
                  <c:v>0.84308333333333363</c:v>
                </c:pt>
                <c:pt idx="3">
                  <c:v>0.8418181818181818</c:v>
                </c:pt>
                <c:pt idx="4">
                  <c:v>0.83152380952381044</c:v>
                </c:pt>
                <c:pt idx="5">
                  <c:v>0.82144444444444464</c:v>
                </c:pt>
                <c:pt idx="6">
                  <c:v>0.7961818181818191</c:v>
                </c:pt>
                <c:pt idx="7">
                  <c:v>0.76146666666666651</c:v>
                </c:pt>
                <c:pt idx="8">
                  <c:v>0.74647999999999992</c:v>
                </c:pt>
                <c:pt idx="9">
                  <c:v>0.65193333333333459</c:v>
                </c:pt>
              </c:numCache>
            </c:numRef>
          </c:val>
        </c:ser>
        <c:axId val="144139392"/>
        <c:axId val="144140928"/>
      </c:barChart>
      <c:catAx>
        <c:axId val="144139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ka-GE" sz="1400"/>
            </a:pPr>
            <a:endParaRPr lang="en-US"/>
          </a:p>
        </c:txPr>
        <c:crossAx val="144140928"/>
        <c:crosses val="autoZero"/>
        <c:auto val="1"/>
        <c:lblAlgn val="ctr"/>
        <c:lblOffset val="100"/>
      </c:catAx>
      <c:valAx>
        <c:axId val="144140928"/>
        <c:scaling>
          <c:orientation val="minMax"/>
        </c:scaling>
        <c:delete val="1"/>
        <c:axPos val="l"/>
        <c:numFmt formatCode="0.00%" sourceLinked="1"/>
        <c:tickLblPos val="nextTo"/>
        <c:crossAx val="144139392"/>
        <c:crosses val="autoZero"/>
        <c:crossBetween val="between"/>
      </c:valAx>
    </c:plotArea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ru-RU" sz="2000"/>
            </a:pPr>
            <a:r>
              <a:rPr lang="en-US" sz="2800" dirty="0">
                <a:solidFill>
                  <a:srgbClr val="0070C0"/>
                </a:solidFill>
                <a:effectLst/>
              </a:rPr>
              <a:t>IDFI-</a:t>
            </a:r>
            <a:r>
              <a:rPr lang="ka-GE" sz="2800" dirty="0">
                <a:solidFill>
                  <a:srgbClr val="0070C0"/>
                </a:solidFill>
                <a:effectLst/>
              </a:rPr>
              <a:t>ის მიერ წარდგენილი ადმინისტრაციული </a:t>
            </a:r>
            <a:r>
              <a:rPr lang="ka-GE" sz="2800" dirty="0" smtClean="0">
                <a:solidFill>
                  <a:srgbClr val="0070C0"/>
                </a:solidFill>
                <a:effectLst/>
              </a:rPr>
              <a:t>საჩივრები</a:t>
            </a:r>
            <a:endParaRPr lang="ka-GE" sz="2800" dirty="0">
              <a:solidFill>
                <a:srgbClr val="0070C0"/>
              </a:solidFill>
              <a:effectLst/>
            </a:endParaRPr>
          </a:p>
        </c:rich>
      </c:tx>
      <c:layout>
        <c:manualLayout>
          <c:xMode val="edge"/>
          <c:yMode val="edge"/>
          <c:x val="0.21248826252009423"/>
          <c:y val="1.5752351069405677E-2"/>
        </c:manualLayout>
      </c:layout>
    </c:title>
    <c:plotArea>
      <c:layout>
        <c:manualLayout>
          <c:layoutTarget val="inner"/>
          <c:xMode val="edge"/>
          <c:yMode val="edge"/>
          <c:x val="0.52963959290651674"/>
          <c:y val="0.28642328073453804"/>
          <c:w val="0.46281806494537103"/>
          <c:h val="0.692338353073687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IDFI-ის მიერ წარდგენილი ადმინისტრაციული საჩივრები (სულ 47)</c:v>
                </c:pt>
              </c:strCache>
            </c:strRef>
          </c:tx>
          <c:explosion val="14"/>
          <c:dPt>
            <c:idx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spPr>
              <a:solidFill>
                <a:srgbClr val="CB7777"/>
              </a:solidFill>
            </c:spPr>
          </c:dPt>
          <c:dPt>
            <c:idx val="2"/>
            <c:explosion val="0"/>
            <c:spPr>
              <a:solidFill>
                <a:srgbClr val="4F81BD">
                  <a:lumMod val="20000"/>
                  <a:lumOff val="80000"/>
                </a:srgbClr>
              </a:solidFill>
            </c:spPr>
          </c:dPt>
          <c:dLbls>
            <c:dLbl>
              <c:idx val="1"/>
              <c:layout>
                <c:manualLayout>
                  <c:x val="8.2682406078610257E-2"/>
                  <c:y val="-6.4133550036924739E-2"/>
                </c:manualLayout>
              </c:layout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ka-GE" sz="240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lang="ka-GE" sz="240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ინფორმაცია გაიცა ნაწილობრივ ან სრულად</c:v>
                </c:pt>
                <c:pt idx="1">
                  <c:v>ინფორმაცია არ გაიცა</c:v>
                </c:pt>
                <c:pt idx="2">
                  <c:v>ადმინ.წარმოება მიმდინარეობს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1420">
          <a:noFill/>
        </a:ln>
      </c:spPr>
    </c:plotArea>
    <c:legend>
      <c:legendPos val="t"/>
      <c:layout>
        <c:manualLayout>
          <c:xMode val="edge"/>
          <c:yMode val="edge"/>
          <c:x val="0"/>
          <c:y val="0.25977770934236682"/>
          <c:w val="0.56603172073005459"/>
          <c:h val="0.28818013743704862"/>
        </c:manualLayout>
      </c:layout>
      <c:txPr>
        <a:bodyPr/>
        <a:lstStyle/>
        <a:p>
          <a:pPr>
            <a:defRPr lang="ru-RU" sz="1600"/>
          </a:pPr>
          <a:endParaRPr lang="en-US"/>
        </a:p>
      </c:txPr>
    </c:legend>
    <c:plotVisOnly val="1"/>
    <c:dispBlanksAs val="zero"/>
  </c:chart>
  <c:spPr>
    <a:ln>
      <a:noFill/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 sz="1600"/>
            </a:pP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საქართველოს ენერგეტიკისა</a:t>
            </a:r>
            <a:r>
              <a:rPr lang="ka-GE" sz="1600" baseline="0" dirty="0" smtClean="0">
                <a:solidFill>
                  <a:schemeClr val="accent1">
                    <a:lumMod val="75000"/>
                  </a:schemeClr>
                </a:solidFill>
              </a:rPr>
              <a:t> და წყალმომარაგების მარეგულირებელი კომისია </a:t>
            </a:r>
            <a:r>
              <a:rPr lang="ka-GE" sz="1600" dirty="0" smtClean="0">
                <a:solidFill>
                  <a:schemeClr val="accent1">
                    <a:lumMod val="75000"/>
                  </a:schemeClr>
                </a:solidFill>
              </a:rPr>
              <a:t>(+ 61,1%)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"/>
          <c:y val="0.21846838645724673"/>
          <c:w val="0.96310298361371061"/>
          <c:h val="0.6222679536298068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a-GE" smtClean="0"/>
                      <a:t>36,1%</a:t>
                    </a:r>
                    <a:endParaRPr lang="ka-GE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a-GE" smtClean="0"/>
                      <a:t>97,2%</a:t>
                    </a:r>
                    <a:endParaRPr lang="ka-GE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Sheet1!$B$2:$B$3</c:f>
              <c:numCache>
                <c:formatCode>0.00%</c:formatCode>
                <c:ptCount val="2"/>
                <c:pt idx="0">
                  <c:v>0.36100000000000027</c:v>
                </c:pt>
                <c:pt idx="1">
                  <c:v>0.97200000000000042</c:v>
                </c:pt>
              </c:numCache>
            </c:numRef>
          </c:val>
        </c:ser>
        <c:dLbls>
          <c:showVal val="1"/>
        </c:dLbls>
        <c:marker val="1"/>
        <c:axId val="144931072"/>
        <c:axId val="145772928"/>
      </c:lineChart>
      <c:catAx>
        <c:axId val="1449310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 b="1"/>
            </a:pPr>
            <a:endParaRPr lang="en-US"/>
          </a:p>
        </c:txPr>
        <c:crossAx val="145772928"/>
        <c:crosses val="autoZero"/>
        <c:auto val="1"/>
        <c:lblAlgn val="ctr"/>
        <c:lblOffset val="100"/>
      </c:catAx>
      <c:valAx>
        <c:axId val="145772928"/>
        <c:scaling>
          <c:orientation val="minMax"/>
          <c:max val="1"/>
        </c:scaling>
        <c:delete val="1"/>
        <c:axPos val="l"/>
        <c:numFmt formatCode="0.00%" sourceLinked="1"/>
        <c:majorTickMark val="none"/>
        <c:tickLblPos val="nextTo"/>
        <c:crossAx val="144931072"/>
        <c:crosses val="autoZero"/>
        <c:crossBetween val="between"/>
        <c:majorUnit val="0.2"/>
        <c:minorUnit val="4.0000000000000022E-2"/>
      </c:valAx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28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ka-GE" sz="2800" dirty="0">
                <a:solidFill>
                  <a:srgbClr val="0070C0"/>
                </a:solidFill>
                <a:effectLst/>
              </a:rPr>
              <a:t>საჯარო</a:t>
            </a:r>
            <a:r>
              <a:rPr lang="ka-GE" sz="2800" baseline="0" dirty="0">
                <a:solidFill>
                  <a:srgbClr val="0070C0"/>
                </a:solidFill>
                <a:effectLst/>
              </a:rPr>
              <a:t> </a:t>
            </a:r>
            <a:r>
              <a:rPr lang="ka-GE" sz="2800" baseline="0" dirty="0" smtClean="0">
                <a:solidFill>
                  <a:srgbClr val="0070C0"/>
                </a:solidFill>
                <a:effectLst/>
              </a:rPr>
              <a:t> დაწესებულებებიდან მიღებული  პასუხები</a:t>
            </a:r>
            <a:endParaRPr lang="en-US" sz="2800" dirty="0">
              <a:solidFill>
                <a:srgbClr val="0070C0"/>
              </a:solidFill>
              <a:effectLst/>
            </a:endParaRPr>
          </a:p>
        </c:rich>
      </c:tx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4.2377515310586505E-4"/>
          <c:y val="0.17522512609730895"/>
          <c:w val="0.99957622484689357"/>
          <c:h val="0.6539132648443896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88280A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0.33000000000000013</c:v>
                </c:pt>
                <c:pt idx="1">
                  <c:v>0.48000000000000009</c:v>
                </c:pt>
                <c:pt idx="2">
                  <c:v>0.14000000000000001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B7777"/>
            </a:solidFill>
          </c:spPr>
          <c:dLbls>
            <c:dLbl>
              <c:idx val="1"/>
              <c:layout>
                <c:manualLayout>
                  <c:x val="9.0857467348101767E-3"/>
                  <c:y val="-1.285140562248996E-2"/>
                </c:manualLayout>
              </c:layout>
              <c:showVal val="1"/>
            </c:dLbl>
            <c:dLbl>
              <c:idx val="2"/>
              <c:layout>
                <c:manualLayout>
                  <c:x val="9.0857467348101767E-3"/>
                  <c:y val="-9.6385542168675748E-3"/>
                </c:manualLayout>
              </c:layout>
              <c:showVal val="1"/>
            </c:dLbl>
            <c:dLbl>
              <c:idx val="3"/>
              <c:layout>
                <c:manualLayout>
                  <c:x val="9.8668661892377212E-3"/>
                  <c:y val="-6.4257906065083824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0.61000000000000021</c:v>
                </c:pt>
                <c:pt idx="1">
                  <c:v>0.23</c:v>
                </c:pt>
                <c:pt idx="2">
                  <c:v>0.13</c:v>
                </c:pt>
                <c:pt idx="3">
                  <c:v>3.0000000000000002E-2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EECACA"/>
            </a:solidFill>
          </c:spPr>
          <c:dLbls>
            <c:dLbl>
              <c:idx val="0"/>
              <c:layout>
                <c:manualLayout>
                  <c:x val="1.2872056151352122E-2"/>
                  <c:y val="-5.4908946150368934E-3"/>
                </c:manualLayout>
              </c:layout>
              <c:showVal val="1"/>
            </c:dLbl>
            <c:dLbl>
              <c:idx val="1"/>
              <c:layout>
                <c:manualLayout>
                  <c:x val="8.0442433383609846E-3"/>
                  <c:y val="-1.0282776349614478E-2"/>
                </c:manualLayout>
              </c:layout>
              <c:showVal val="1"/>
            </c:dLbl>
            <c:dLbl>
              <c:idx val="2"/>
              <c:layout>
                <c:manualLayout>
                  <c:x val="1.6088486676721969E-2"/>
                  <c:y val="-6.8551842330762374E-3"/>
                </c:manualLayout>
              </c:layout>
              <c:showVal val="1"/>
            </c:dLbl>
            <c:dLbl>
              <c:idx val="3"/>
              <c:layout>
                <c:manualLayout>
                  <c:x val="1.1031064555844534E-2"/>
                  <c:y val="-6.5380644900107738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0.45</c:v>
                </c:pt>
                <c:pt idx="1">
                  <c:v>0.3600000000000001</c:v>
                </c:pt>
                <c:pt idx="2">
                  <c:v>0.16</c:v>
                </c:pt>
                <c:pt idx="3">
                  <c:v>3.0000000000000002E-2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EE7F2"/>
            </a:solidFill>
          </c:spPr>
          <c:dLbls>
            <c:dLbl>
              <c:idx val="0"/>
              <c:layout>
                <c:manualLayout>
                  <c:x val="8.4790673025967548E-3"/>
                  <c:y val="-1.6625889344879421E-2"/>
                </c:manualLayout>
              </c:layout>
              <c:showVal val="1"/>
            </c:dLbl>
            <c:dLbl>
              <c:idx val="1"/>
              <c:layout>
                <c:manualLayout>
                  <c:x val="6.3593004769475414E-3"/>
                  <c:y val="-6.6500415627597674E-3"/>
                </c:manualLayout>
              </c:layout>
              <c:showVal val="1"/>
            </c:dLbl>
            <c:dLbl>
              <c:idx val="2"/>
              <c:layout>
                <c:manualLayout>
                  <c:x val="6.0331825037707523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8.4790673025967548E-3"/>
                  <c:y val="-3.3250207813798841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0.79</c:v>
                </c:pt>
                <c:pt idx="1">
                  <c:v>0.12000000000000002</c:v>
                </c:pt>
                <c:pt idx="2">
                  <c:v>8.0000000000000029E-2</c:v>
                </c:pt>
                <c:pt idx="3">
                  <c:v>1.0000000000000004E-2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FAFD5"/>
            </a:solidFill>
          </c:spPr>
          <c:dLbls>
            <c:dLbl>
              <c:idx val="0"/>
              <c:layout>
                <c:manualLayout>
                  <c:x val="8.3702885555595567E-3"/>
                  <c:y val="-1.0282776349614478E-2"/>
                </c:manualLayout>
              </c:layout>
              <c:showVal val="1"/>
            </c:dLbl>
            <c:dLbl>
              <c:idx val="1"/>
              <c:layout>
                <c:manualLayout>
                  <c:x val="6.3593004769475414E-3"/>
                  <c:y val="-9.9750623441397183E-3"/>
                </c:manualLayout>
              </c:layout>
              <c:showVal val="1"/>
            </c:dLbl>
            <c:dLbl>
              <c:idx val="2"/>
              <c:layout>
                <c:manualLayout>
                  <c:x val="8.0442433383609846E-3"/>
                  <c:y val="-3.4275921165381452E-3"/>
                </c:manualLayout>
              </c:layout>
              <c:showVal val="1"/>
            </c:dLbl>
            <c:dLbl>
              <c:idx val="3"/>
              <c:layout>
                <c:manualLayout>
                  <c:x val="1.663194815580179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0.66000000000000025</c:v>
                </c:pt>
                <c:pt idx="1">
                  <c:v>0.26</c:v>
                </c:pt>
                <c:pt idx="2">
                  <c:v>6.0000000000000019E-2</c:v>
                </c:pt>
                <c:pt idx="3">
                  <c:v>2.0000000000000007E-2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97C9"/>
            </a:solidFill>
          </c:spPr>
          <c:dLbls>
            <c:dLbl>
              <c:idx val="0"/>
              <c:layout>
                <c:manualLayout>
                  <c:x val="2.500239506260821E-2"/>
                  <c:y val="-3.4275921165381452E-3"/>
                </c:manualLayout>
              </c:layout>
              <c:showVal val="1"/>
            </c:dLbl>
            <c:dLbl>
              <c:idx val="1"/>
              <c:layout>
                <c:manualLayout>
                  <c:x val="1.907790143084260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07742584213172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2773917966136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0.70000000000000018</c:v>
                </c:pt>
                <c:pt idx="1">
                  <c:v>0.21000000000000005</c:v>
                </c:pt>
                <c:pt idx="2">
                  <c:v>8.0000000000000029E-2</c:v>
                </c:pt>
                <c:pt idx="3">
                  <c:v>1.0000000000000004E-2</c:v>
                </c:pt>
              </c:numCache>
            </c:numRef>
          </c:val>
        </c:ser>
        <c:shape val="box"/>
        <c:axId val="136297472"/>
        <c:axId val="136669056"/>
        <c:axId val="0"/>
      </c:bar3DChart>
      <c:catAx>
        <c:axId val="1362974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1600" b="1"/>
            </a:pPr>
            <a:endParaRPr lang="en-US"/>
          </a:p>
        </c:txPr>
        <c:crossAx val="136669056"/>
        <c:crosses val="autoZero"/>
        <c:auto val="1"/>
        <c:lblAlgn val="ctr"/>
        <c:lblOffset val="100"/>
      </c:catAx>
      <c:valAx>
        <c:axId val="136669056"/>
        <c:scaling>
          <c:orientation val="minMax"/>
        </c:scaling>
        <c:delete val="1"/>
        <c:axPos val="l"/>
        <c:numFmt formatCode="0%" sourceLinked="1"/>
        <c:tickLblPos val="nextTo"/>
        <c:crossAx val="136297472"/>
        <c:crosses val="autoZero"/>
        <c:crossBetween val="between"/>
      </c:valAx>
      <c:spPr>
        <a:noFill/>
        <a:ln w="40639">
          <a:noFill/>
        </a:ln>
      </c:spPr>
    </c:plotArea>
    <c:legend>
      <c:legendPos val="t"/>
      <c:layout>
        <c:manualLayout>
          <c:xMode val="edge"/>
          <c:yMode val="edge"/>
          <c:x val="0.35724901574803131"/>
          <c:y val="0.12690334178214108"/>
          <c:w val="0.64024660979877535"/>
          <c:h val="0.38488000979219689"/>
        </c:manualLayout>
      </c:layout>
      <c:txPr>
        <a:bodyPr/>
        <a:lstStyle/>
        <a:p>
          <a:pPr>
            <a:defRPr lang="ka-GE" sz="1600"/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2400"/>
            </a:pPr>
            <a:r>
              <a:rPr lang="ka-GE" sz="2800" dirty="0">
                <a:solidFill>
                  <a:srgbClr val="0070C0"/>
                </a:solidFill>
                <a:effectLst/>
              </a:rPr>
              <a:t>2010-2015 წლებში  10-დღიანი ვადის დაცვის დინამიკა</a:t>
            </a:r>
            <a:endParaRPr lang="en-US" sz="2800" dirty="0">
              <a:solidFill>
                <a:srgbClr val="0070C0"/>
              </a:solidFill>
              <a:effectLst/>
            </a:endParaRPr>
          </a:p>
        </c:rich>
      </c:tx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935010482180294E-2"/>
          <c:y val="0.20145254740726537"/>
          <c:w val="0.95387840670861179"/>
          <c:h val="0.50972542181267466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10-დღიანი ვადის დაცვით მიღებული პასუხები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Pt>
            <c:idx val="0"/>
            <c:spPr>
              <a:solidFill>
                <a:srgbClr val="CB7777"/>
              </a:solidFill>
            </c:spPr>
          </c:dPt>
          <c:dPt>
            <c:idx val="1"/>
            <c:spPr>
              <a:solidFill>
                <a:srgbClr val="CB7777"/>
              </a:solidFill>
            </c:spPr>
          </c:dPt>
          <c:dPt>
            <c:idx val="2"/>
            <c:spPr>
              <a:solidFill>
                <a:srgbClr val="CB7777"/>
              </a:solidFill>
            </c:spPr>
          </c:dPt>
          <c:dLbls>
            <c:dLbl>
              <c:idx val="0"/>
              <c:layout>
                <c:manualLayout>
                  <c:x val="1.0123549584253301E-2"/>
                  <c:y val="-1.8022693095283805E-2"/>
                </c:manualLayout>
              </c:layout>
              <c:showVal val="1"/>
            </c:dLbl>
            <c:dLbl>
              <c:idx val="1"/>
              <c:layout>
                <c:manualLayout>
                  <c:x val="5.4418616569224991E-3"/>
                  <c:y val="-4.4747605639811521E-3"/>
                </c:manualLayout>
              </c:layout>
              <c:showVal val="1"/>
            </c:dLbl>
            <c:dLbl>
              <c:idx val="2"/>
              <c:layout>
                <c:manualLayout>
                  <c:x val="1.0158663726569019E-2"/>
                  <c:y val="-1.5261713167381242E-2"/>
                </c:manualLayout>
              </c:layout>
              <c:showVal val="1"/>
            </c:dLbl>
            <c:dLbl>
              <c:idx val="3"/>
              <c:layout>
                <c:manualLayout>
                  <c:x val="1.3022957531342931E-2"/>
                  <c:y val="-6.8332920052900006E-3"/>
                </c:manualLayout>
              </c:layout>
              <c:showVal val="1"/>
            </c:dLbl>
            <c:dLbl>
              <c:idx val="4"/>
              <c:layout>
                <c:manualLayout>
                  <c:x val="9.1841276484485954E-3"/>
                  <c:y val="-1.3424448337279501E-2"/>
                </c:manualLayout>
              </c:layout>
              <c:showVal val="1"/>
            </c:dLbl>
            <c:dLbl>
              <c:idx val="5"/>
              <c:layout>
                <c:manualLayout>
                  <c:x val="1.2245582617171027E-2"/>
                  <c:y val="-1.7415270845331801E-2"/>
                </c:manualLayout>
              </c:layout>
              <c:showVal val="1"/>
            </c:dLbl>
            <c:numFmt formatCode="General\%" sourceLinked="0"/>
            <c:txPr>
              <a:bodyPr/>
              <a:lstStyle/>
              <a:p>
                <a:pPr>
                  <a:defRPr lang="ka-GE" sz="2400" b="1"/>
                </a:pPr>
                <a:endParaRPr lang="en-US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</c:v>
                </c:pt>
                <c:pt idx="1">
                  <c:v>52</c:v>
                </c:pt>
                <c:pt idx="2">
                  <c:v>44</c:v>
                </c:pt>
                <c:pt idx="3">
                  <c:v>71</c:v>
                </c:pt>
                <c:pt idx="4">
                  <c:v>67</c:v>
                </c:pt>
                <c:pt idx="5">
                  <c:v>75</c:v>
                </c:pt>
              </c:numCache>
            </c:numRef>
          </c:val>
        </c:ser>
        <c:shape val="cylinder"/>
        <c:axId val="144761600"/>
        <c:axId val="144763136"/>
        <c:axId val="0"/>
      </c:bar3DChart>
      <c:catAx>
        <c:axId val="1447616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3200" b="1">
                <a:solidFill>
                  <a:sysClr val="windowText" lastClr="000000"/>
                </a:solidFill>
              </a:defRPr>
            </a:pPr>
            <a:endParaRPr lang="en-US"/>
          </a:p>
        </c:txPr>
        <c:crossAx val="144763136"/>
        <c:crosses val="autoZero"/>
        <c:auto val="1"/>
        <c:lblAlgn val="ctr"/>
        <c:lblOffset val="100"/>
      </c:catAx>
      <c:valAx>
        <c:axId val="144763136"/>
        <c:scaling>
          <c:orientation val="minMax"/>
        </c:scaling>
        <c:delete val="1"/>
        <c:axPos val="l"/>
        <c:numFmt formatCode="General" sourceLinked="1"/>
        <c:tickLblPos val="nextTo"/>
        <c:crossAx val="144761600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707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ka-GE" sz="2000" dirty="0">
                <a:solidFill>
                  <a:srgbClr val="0070C0"/>
                </a:solidFill>
                <a:effectLst/>
              </a:rPr>
              <a:t>სამინისტროებიდან (სახელმწიფო მინისტრის აპარატების და აჭარის  ა/რ-ის  სამინისტროების  ჩათვლით) მიღებული</a:t>
            </a:r>
            <a:r>
              <a:rPr lang="ka-GE" sz="2000" baseline="0" dirty="0">
                <a:solidFill>
                  <a:srgbClr val="0070C0"/>
                </a:solidFill>
                <a:effectLst/>
              </a:rPr>
              <a:t> პასუხები</a:t>
            </a:r>
            <a:endParaRPr lang="en-US" sz="1400" dirty="0">
              <a:solidFill>
                <a:srgbClr val="0070C0"/>
              </a:solidFill>
              <a:effectLst/>
            </a:endParaRPr>
          </a:p>
        </c:rich>
      </c:tx>
      <c:layout>
        <c:manualLayout>
          <c:xMode val="edge"/>
          <c:yMode val="edge"/>
          <c:x val="0.10965115475638151"/>
          <c:y val="0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3504273504273684E-2"/>
          <c:y val="0.21223408924751724"/>
          <c:w val="0.95299145299145682"/>
          <c:h val="0.6462081651204816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88280A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0.31000000000000011</c:v>
                </c:pt>
                <c:pt idx="1">
                  <c:v>0.4900000000000001</c:v>
                </c:pt>
                <c:pt idx="2">
                  <c:v>0.14000000000000001</c:v>
                </c:pt>
                <c:pt idx="3">
                  <c:v>6.0000000000000019E-2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B7777"/>
            </a:solidFill>
          </c:spPr>
          <c:dLbls>
            <c:dLbl>
              <c:idx val="1"/>
              <c:layout>
                <c:manualLayout>
                  <c:x val="9.0857467348101767E-3"/>
                  <c:y val="-1.285140562248996E-2"/>
                </c:manualLayout>
              </c:layout>
              <c:showVal val="1"/>
            </c:dLbl>
            <c:dLbl>
              <c:idx val="2"/>
              <c:layout>
                <c:manualLayout>
                  <c:x val="9.0857467348101767E-3"/>
                  <c:y val="-9.6385542168675748E-3"/>
                </c:manualLayout>
              </c:layout>
              <c:showVal val="1"/>
            </c:dLbl>
            <c:dLbl>
              <c:idx val="3"/>
              <c:layout>
                <c:manualLayout>
                  <c:x val="9.4898714583754006E-3"/>
                  <c:y val="-6.425693484286712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0.46</c:v>
                </c:pt>
                <c:pt idx="1">
                  <c:v>0.32000000000000012</c:v>
                </c:pt>
                <c:pt idx="2">
                  <c:v>0.15000000000000005</c:v>
                </c:pt>
                <c:pt idx="3">
                  <c:v>7.0000000000000021E-2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EECACA"/>
            </a:solidFill>
          </c:spPr>
          <c:dLbls>
            <c:dLbl>
              <c:idx val="0"/>
              <c:layout>
                <c:manualLayout>
                  <c:x val="1.5289620568085157E-2"/>
                  <c:y val="-1.8749286108666042E-2"/>
                </c:manualLayout>
              </c:layout>
              <c:showVal val="1"/>
            </c:dLbl>
            <c:dLbl>
              <c:idx val="1"/>
              <c:layout>
                <c:manualLayout>
                  <c:x val="1.9230769230769371E-2"/>
                  <c:y val="-6.703327357519359E-3"/>
                </c:manualLayout>
              </c:layout>
              <c:showVal val="1"/>
            </c:dLbl>
            <c:dLbl>
              <c:idx val="2"/>
              <c:layout>
                <c:manualLayout>
                  <c:x val="1.9230769230769371E-2"/>
                  <c:y val="-6.703327357519359E-3"/>
                </c:manualLayout>
              </c:layout>
              <c:showVal val="1"/>
            </c:dLbl>
            <c:dLbl>
              <c:idx val="3"/>
              <c:layout>
                <c:manualLayout>
                  <c:x val="1.1357183418512655E-2"/>
                  <c:y val="-3.2128514056224992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0.38000000000000012</c:v>
                </c:pt>
                <c:pt idx="1">
                  <c:v>0.3600000000000001</c:v>
                </c:pt>
                <c:pt idx="2">
                  <c:v>0.18000000000000005</c:v>
                </c:pt>
                <c:pt idx="3">
                  <c:v>8.0000000000000029E-2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EE7F2"/>
            </a:solidFill>
          </c:spPr>
          <c:dLbls>
            <c:dLbl>
              <c:idx val="0"/>
              <c:layout>
                <c:manualLayout>
                  <c:x val="-6.4102564102564178E-3"/>
                  <c:y val="-3.3516636787596626E-3"/>
                </c:manualLayout>
              </c:layout>
              <c:showVal val="1"/>
            </c:dLbl>
            <c:dLbl>
              <c:idx val="1"/>
              <c:layout>
                <c:manualLayout>
                  <c:x val="2.136752136752137E-3"/>
                  <c:y val="-9.4786729857820207E-3"/>
                </c:manualLayout>
              </c:layout>
              <c:showVal val="1"/>
            </c:dLbl>
            <c:dLbl>
              <c:idx val="2"/>
              <c:layout>
                <c:manualLayout>
                  <c:x val="8.5470085470086277E-3"/>
                  <c:y val="-1.0054991036278988E-2"/>
                </c:manualLayout>
              </c:layout>
              <c:showVal val="1"/>
            </c:dLbl>
            <c:dLbl>
              <c:idx val="3"/>
              <c:layout>
                <c:manualLayout>
                  <c:x val="1.495726495726485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0.88</c:v>
                </c:pt>
                <c:pt idx="1">
                  <c:v>4.0000000000000015E-2</c:v>
                </c:pt>
                <c:pt idx="2">
                  <c:v>7.0000000000000021E-2</c:v>
                </c:pt>
                <c:pt idx="3">
                  <c:v>1.0000000000000004E-2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FAFD5"/>
            </a:solidFill>
          </c:spPr>
          <c:dLbls>
            <c:dLbl>
              <c:idx val="0"/>
              <c:layout>
                <c:manualLayout>
                  <c:x val="1.28205128205128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28205128205128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0683760683760762E-2"/>
                  <c:y val="-3.3516636787596626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0.76000000000000023</c:v>
                </c:pt>
                <c:pt idx="1">
                  <c:v>9.0000000000000024E-2</c:v>
                </c:pt>
                <c:pt idx="2">
                  <c:v>0.11</c:v>
                </c:pt>
                <c:pt idx="3">
                  <c:v>4.0000000000000015E-2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97C9"/>
            </a:solidFill>
          </c:spPr>
          <c:dLbls>
            <c:dLbl>
              <c:idx val="0"/>
              <c:layout>
                <c:manualLayout>
                  <c:x val="2.5641025641025838E-2"/>
                  <c:y val="3.3516636787596626E-3"/>
                </c:manualLayout>
              </c:layout>
              <c:showVal val="1"/>
            </c:dLbl>
            <c:dLbl>
              <c:idx val="2"/>
              <c:layout>
                <c:manualLayout>
                  <c:x val="1.9230769230769371E-2"/>
                  <c:y val="-3.3516636787596626E-3"/>
                </c:manualLayout>
              </c:layout>
              <c:showVal val="1"/>
            </c:dLbl>
            <c:dLbl>
              <c:idx val="3"/>
              <c:layout>
                <c:manualLayout>
                  <c:x val="1.068376068376076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0.75000000000000022</c:v>
                </c:pt>
                <c:pt idx="1">
                  <c:v>0.15000000000000005</c:v>
                </c:pt>
                <c:pt idx="2">
                  <c:v>8.0000000000000029E-2</c:v>
                </c:pt>
                <c:pt idx="3">
                  <c:v>2.0000000000000007E-2</c:v>
                </c:pt>
              </c:numCache>
            </c:numRef>
          </c:val>
        </c:ser>
        <c:shape val="box"/>
        <c:axId val="146535552"/>
        <c:axId val="146567552"/>
        <c:axId val="0"/>
      </c:bar3DChart>
      <c:catAx>
        <c:axId val="1465355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1600" b="1"/>
            </a:pPr>
            <a:endParaRPr lang="en-US"/>
          </a:p>
        </c:txPr>
        <c:crossAx val="146567552"/>
        <c:crosses val="autoZero"/>
        <c:auto val="1"/>
        <c:lblAlgn val="ctr"/>
        <c:lblOffset val="100"/>
      </c:catAx>
      <c:valAx>
        <c:axId val="146567552"/>
        <c:scaling>
          <c:orientation val="minMax"/>
        </c:scaling>
        <c:delete val="1"/>
        <c:axPos val="l"/>
        <c:numFmt formatCode="0%" sourceLinked="1"/>
        <c:tickLblPos val="nextTo"/>
        <c:crossAx val="146535552"/>
        <c:crosses val="autoZero"/>
        <c:crossBetween val="between"/>
      </c:valAx>
      <c:spPr>
        <a:noFill/>
        <a:ln w="39425">
          <a:noFill/>
        </a:ln>
      </c:spPr>
    </c:plotArea>
    <c:legend>
      <c:legendPos val="t"/>
      <c:layout>
        <c:manualLayout>
          <c:xMode val="edge"/>
          <c:yMode val="edge"/>
          <c:x val="0.43870310350226088"/>
          <c:y val="0.16564888782085291"/>
          <c:w val="0.52137637493143529"/>
          <c:h val="0.38660711047631474"/>
        </c:manualLayout>
      </c:layout>
      <c:txPr>
        <a:bodyPr/>
        <a:lstStyle/>
        <a:p>
          <a:pPr>
            <a:defRPr lang="ka-GE" sz="1600"/>
          </a:pPr>
          <a:endParaRPr lang="en-US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baseline="0">
                <a:solidFill>
                  <a:srgbClr val="0070C0"/>
                </a:solidFill>
                <a:latin typeface="Calibri"/>
                <a:ea typeface="Calibri"/>
                <a:cs typeface="Calibri"/>
              </a:defRPr>
            </a:pPr>
            <a:r>
              <a:rPr lang="ka-GE" sz="2000" b="1" i="0" strike="noStrike" dirty="0" smtClean="0">
                <a:solidFill>
                  <a:srgbClr val="0070C0"/>
                </a:solidFill>
                <a:effectLst/>
                <a:latin typeface="+mn-lt"/>
                <a:ea typeface="+mn-lt"/>
                <a:cs typeface="+mn-lt"/>
              </a:rPr>
              <a:t>ინფორმაციის ხელმისაწვდომობის  მაჩვენებლის  ცვლილება ცენტრალური დაწესებულებების შემთხვევაში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baseline="0">
                <a:solidFill>
                  <a:srgbClr val="0070C0"/>
                </a:solidFill>
                <a:latin typeface="Calibri"/>
                <a:ea typeface="Calibri"/>
                <a:cs typeface="Calibri"/>
              </a:defRPr>
            </a:pPr>
            <a:endParaRPr lang="ka-GE" sz="1600" b="1" i="0" strike="noStrik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lt"/>
              <a:cs typeface="+mn-lt"/>
            </a:endParaRPr>
          </a:p>
        </c:rich>
      </c:tx>
      <c:layout>
        <c:manualLayout>
          <c:xMode val="edge"/>
          <c:yMode val="edge"/>
          <c:x val="0.13966312810345397"/>
          <c:y val="4.6175722986383973E-3"/>
        </c:manualLayout>
      </c:layout>
    </c:title>
    <c:plotArea>
      <c:layout>
        <c:manualLayout>
          <c:layoutTarget val="inner"/>
          <c:xMode val="edge"/>
          <c:yMode val="edge"/>
          <c:x val="0.46656108666383311"/>
          <c:y val="0.24643401616441188"/>
          <c:w val="0.51889356059545599"/>
          <c:h val="0.65652261174252269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0" cap="rnd">
              <a:solidFill>
                <a:sysClr val="windowText" lastClr="000000"/>
              </a:solidFill>
              <a:prstDash val="sysDash"/>
              <a:miter lim="800000"/>
            </a:ln>
          </c:spPr>
          <c:dPt>
            <c:idx val="0"/>
            <c:spPr>
              <a:solidFill>
                <a:srgbClr val="C00000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Pt>
            <c:idx val="1"/>
            <c:spPr>
              <a:solidFill>
                <a:srgbClr val="C00000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Pt>
            <c:idx val="2"/>
            <c:spPr>
              <a:solidFill>
                <a:srgbClr val="C00000"/>
              </a:solidFill>
              <a:ln w="0" cap="rnd" cmpd="dbl">
                <a:solidFill>
                  <a:sysClr val="windowText" lastClr="000000"/>
                </a:solidFill>
                <a:prstDash val="sysDot"/>
                <a:miter lim="800000"/>
              </a:ln>
            </c:spPr>
          </c:dPt>
          <c:dPt>
            <c:idx val="3"/>
            <c:spPr>
              <a:solidFill>
                <a:srgbClr val="6D97C9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Pt>
            <c:idx val="4"/>
            <c:spPr>
              <a:solidFill>
                <a:srgbClr val="6D97C9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Pt>
            <c:idx val="5"/>
            <c:spPr>
              <a:solidFill>
                <a:srgbClr val="6D97C9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Lbls>
            <c:dLbl>
              <c:idx val="0"/>
              <c:layout>
                <c:manualLayout>
                  <c:x val="-6.219289962815832E-2"/>
                  <c:y val="-7.227773206663993E-3"/>
                </c:manualLayout>
              </c:layout>
              <c:tx>
                <c:rich>
                  <a:bodyPr/>
                  <a:lstStyle/>
                  <a:p>
                    <a:r>
                      <a:rPr lang="ka-GE"/>
                      <a:t>-</a:t>
                    </a:r>
                    <a:r>
                      <a:rPr lang="ka-GE" smtClean="0"/>
                      <a:t>74,8%</a:t>
                    </a:r>
                    <a:endParaRPr lang="ka-GE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a-GE"/>
                      <a:t>-</a:t>
                    </a:r>
                    <a:r>
                      <a:rPr lang="ka-GE" smtClean="0"/>
                      <a:t>50,2%</a:t>
                    </a:r>
                    <a:endParaRPr lang="ka-GE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a-GE"/>
                      <a:t>-</a:t>
                    </a:r>
                    <a:r>
                      <a:rPr lang="ka-GE" smtClean="0"/>
                      <a:t>45,9%</a:t>
                    </a:r>
                    <a:endParaRPr lang="ka-GE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a-GE" smtClean="0"/>
                      <a:t>15,3%</a:t>
                    </a:r>
                    <a:endParaRPr lang="ka-GE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ka-GE" smtClean="0"/>
                      <a:t>15,5%</a:t>
                    </a:r>
                    <a:endParaRPr lang="ka-GE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ka-GE" smtClean="0"/>
                      <a:t>20,5%</a:t>
                    </a:r>
                    <a:endParaRPr lang="ka-GE"/>
                  </a:p>
                </c:rich>
              </c:tx>
              <c:showVal val="1"/>
            </c:dLbl>
            <c:dLbl>
              <c:idx val="11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lang="ka-GE" sz="1600" b="1"/>
                  </a:pPr>
                  <a:endParaRPr lang="en-US"/>
                </a:p>
              </c:txPr>
            </c:dLbl>
            <c:dLbl>
              <c:idx val="19"/>
              <c:layout>
                <c:manualLayout>
                  <c:x val="0"/>
                  <c:y val="-3.2679738562092333E-3"/>
                </c:manualLayout>
              </c:layout>
              <c:dLblPos val="outEnd"/>
              <c:showVal val="1"/>
            </c:dLbl>
            <c:dLbl>
              <c:idx val="25"/>
              <c:tx>
                <c:rich>
                  <a:bodyPr/>
                  <a:lstStyle/>
                  <a:p>
                    <a:r>
                      <a:rPr lang="en-US" sz="1600" b="1" dirty="0"/>
                      <a:t>20%</a:t>
                    </a:r>
                  </a:p>
                </c:rich>
              </c:tx>
            </c:dLbl>
            <c:spPr>
              <a:noFill/>
            </c:spPr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მთავრობის ადმინისტრაცია</c:v>
                </c:pt>
                <c:pt idx="1">
                  <c:v>ეკონომიკისა და მდგრადი განვითარების  სამინისტრო</c:v>
                </c:pt>
                <c:pt idx="2">
                  <c:v>იუსტიციის სამინისტრო</c:v>
                </c:pt>
                <c:pt idx="3">
                  <c:v>განათლებისა და მეცნიერების სამინისტრო</c:v>
                </c:pt>
                <c:pt idx="4">
                  <c:v>პრეზიდენტის ადმინისტრაცია</c:v>
                </c:pt>
                <c:pt idx="5">
                  <c:v>შრომის, ჯანმრთელობისა და სოციალური დაცვის სამინისტრო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-0.74800000000000078</c:v>
                </c:pt>
                <c:pt idx="1">
                  <c:v>-0.502</c:v>
                </c:pt>
                <c:pt idx="2">
                  <c:v>-0.45900000000000002</c:v>
                </c:pt>
                <c:pt idx="3">
                  <c:v>0.15300000000000014</c:v>
                </c:pt>
                <c:pt idx="4">
                  <c:v>0.15500000000000017</c:v>
                </c:pt>
                <c:pt idx="5">
                  <c:v>0.20500000000000004</c:v>
                </c:pt>
              </c:numCache>
            </c:numRef>
          </c:val>
        </c:ser>
        <c:gapWidth val="110"/>
        <c:overlap val="23"/>
        <c:axId val="157243648"/>
        <c:axId val="204916992"/>
      </c:barChart>
      <c:catAx>
        <c:axId val="157243648"/>
        <c:scaling>
          <c:orientation val="minMax"/>
        </c:scaling>
        <c:axPos val="l"/>
        <c:numFmt formatCode="General" sourceLinked="1"/>
        <c:majorTickMark val="cross"/>
        <c:tickLblPos val="low"/>
        <c:spPr>
          <a:noFill/>
          <a:ln>
            <a:headEnd type="none"/>
          </a:ln>
        </c:spPr>
        <c:txPr>
          <a:bodyPr/>
          <a:lstStyle/>
          <a:p>
            <a:pPr>
              <a:defRPr lang="ka-GE" sz="1100" b="1">
                <a:solidFill>
                  <a:schemeClr val="tx1"/>
                </a:solidFill>
              </a:defRPr>
            </a:pPr>
            <a:endParaRPr lang="en-US"/>
          </a:p>
        </c:txPr>
        <c:crossAx val="204916992"/>
        <c:crosses val="autoZero"/>
        <c:auto val="1"/>
        <c:lblAlgn val="ctr"/>
        <c:lblOffset val="100"/>
      </c:catAx>
      <c:valAx>
        <c:axId val="204916992"/>
        <c:scaling>
          <c:orientation val="minMax"/>
        </c:scaling>
        <c:delete val="1"/>
        <c:axPos val="b"/>
        <c:numFmt formatCode="0.00%" sourceLinked="1"/>
        <c:tickLblPos val="nextTo"/>
        <c:crossAx val="157243648"/>
        <c:crosses val="autoZero"/>
        <c:crossBetween val="midCat"/>
      </c:valAx>
      <c:spPr>
        <a:noFill/>
        <a:ln w="25442">
          <a:noFill/>
        </a:ln>
      </c:spPr>
    </c:plotArea>
    <c:plotVisOnly val="1"/>
    <c:dispBlanksAs val="gap"/>
  </c:chart>
  <c:spPr>
    <a:effectLst>
      <a:outerShdw blurRad="736600" dist="50800" dir="5400000" algn="ctr" rotWithShape="0">
        <a:srgbClr val="000000">
          <a:alpha val="36000"/>
        </a:srgbClr>
      </a:outerShdw>
    </a:effectLst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400"/>
            </a:pPr>
            <a:r>
              <a:rPr lang="ka-GE" sz="2000" dirty="0">
                <a:solidFill>
                  <a:srgbClr val="0070C0"/>
                </a:solidFill>
                <a:effectLst/>
              </a:rPr>
              <a:t>ცენტრალური საჯარო დაწესებულებები,</a:t>
            </a:r>
            <a:r>
              <a:rPr lang="ka-GE" sz="2000" baseline="0" dirty="0">
                <a:solidFill>
                  <a:srgbClr val="0070C0"/>
                </a:solidFill>
                <a:effectLst/>
              </a:rPr>
              <a:t> რომლებმაც 2015 წელს ყველაზე მეტად გააუარესეს ინფორმაციის ხელმისაწვდომობის მაჩვენებლები</a:t>
            </a:r>
            <a:endParaRPr lang="en-US" sz="2000" dirty="0">
              <a:solidFill>
                <a:srgbClr val="0070C0"/>
              </a:solidFill>
              <a:effectLst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8518478637742919E-2"/>
          <c:y val="0.39801499847708044"/>
          <c:w val="0.94907407407407596"/>
          <c:h val="0.4154183176691800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მთავრობის ადმინისტრაცია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6203703703703703E-2"/>
                  <c:y val="2.380952380952379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0"/>
                  <c:y val="-3.571428571428571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9.2592592592593038E-3"/>
                  <c:y val="-7.9365079365079413E-3"/>
                </c:manualLayout>
              </c:layout>
              <c:dLblPos val="r"/>
              <c:showVal val="1"/>
            </c:dLbl>
            <c:numFmt formatCode="General\%" sourceLinked="0"/>
            <c:txPr>
              <a:bodyPr/>
              <a:lstStyle/>
              <a:p>
                <a:pPr>
                  <a:defRPr lang="en-US" sz="1400" b="1"/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75.599999999999994</c:v>
                </c:pt>
                <c:pt idx="1">
                  <c:v>98.1</c:v>
                </c:pt>
                <c:pt idx="2">
                  <c:v>23.3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იუსტიციის სამინისტრო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9.2592592592593038E-3"/>
                  <c:y val="-4.76190476190476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8518501928056409E-2"/>
                  <c:y val="-3.8186958317007955E-2"/>
                </c:manualLayout>
              </c:layout>
              <c:dLblPos val="r"/>
              <c:showVal val="1"/>
            </c:dLbl>
            <c:numFmt formatCode="General\%" sourceLinked="0"/>
            <c:txPr>
              <a:bodyPr/>
              <a:lstStyle/>
              <a:p>
                <a:pPr>
                  <a:defRPr lang="en-US" sz="1400" b="1"/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97.4</c:v>
                </c:pt>
                <c:pt idx="1">
                  <c:v>76.400000000000006</c:v>
                </c:pt>
                <c:pt idx="2">
                  <c:v>30.5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ეკონომიკისა და მდგრადი განვითარების სამინისტრო</c:v>
                </c:pt>
              </c:strCache>
            </c:strRef>
          </c:tx>
          <c:spPr>
            <a:ln>
              <a:solidFill>
                <a:srgbClr val="8FAFD5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3981481481481483E-2"/>
                  <c:y val="1.587301587301587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9444444444444571E-3"/>
                  <c:y val="4.76190476190476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9444444444444571E-3"/>
                  <c:y val="1.5873015873015879E-2"/>
                </c:manualLayout>
              </c:layout>
              <c:dLblPos val="r"/>
              <c:showVal val="1"/>
            </c:dLbl>
            <c:numFmt formatCode="General\%" sourceLinked="0"/>
            <c:txPr>
              <a:bodyPr/>
              <a:lstStyle/>
              <a:p>
                <a:pPr>
                  <a:defRPr lang="en-US" sz="1400" b="1"/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97</c:v>
                </c:pt>
                <c:pt idx="1">
                  <c:v>61</c:v>
                </c:pt>
                <c:pt idx="2">
                  <c:v>10.8</c:v>
                </c:pt>
              </c:numCache>
            </c:numRef>
          </c:val>
        </c:ser>
        <c:marker val="1"/>
        <c:axId val="205542912"/>
        <c:axId val="205544448"/>
      </c:lineChart>
      <c:catAx>
        <c:axId val="2055429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 sz="1800" b="1"/>
            </a:pPr>
            <a:endParaRPr lang="en-US"/>
          </a:p>
        </c:txPr>
        <c:crossAx val="205544448"/>
        <c:crosses val="autoZero"/>
        <c:auto val="1"/>
        <c:lblAlgn val="ctr"/>
        <c:lblOffset val="100"/>
      </c:catAx>
      <c:valAx>
        <c:axId val="205544448"/>
        <c:scaling>
          <c:orientation val="minMax"/>
        </c:scaling>
        <c:delete val="1"/>
        <c:axPos val="l"/>
        <c:numFmt formatCode="General" sourceLinked="1"/>
        <c:tickLblPos val="nextTo"/>
        <c:crossAx val="205542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21304773246689854"/>
          <c:w val="0.82018847016467433"/>
          <c:h val="0.18937760280602559"/>
        </c:manualLayout>
      </c:layout>
      <c:txPr>
        <a:bodyPr/>
        <a:lstStyle/>
        <a:p>
          <a:pPr>
            <a:defRPr lang="en-US" sz="1400"/>
          </a:pPr>
          <a:endParaRPr lang="en-US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658"/>
            </a:pPr>
            <a:r>
              <a:rPr lang="ka-GE" sz="2800" dirty="0">
                <a:solidFill>
                  <a:srgbClr val="0070C0"/>
                </a:solidFill>
                <a:effectLst/>
              </a:rPr>
              <a:t>სამინისტროების დაქვემდებარებაში მყოფი უწყებებიდან მიღებული პასუხები</a:t>
            </a:r>
            <a:endParaRPr lang="en-US" sz="2800" dirty="0">
              <a:solidFill>
                <a:srgbClr val="0070C0"/>
              </a:solidFill>
              <a:effectLst/>
            </a:endParaRPr>
          </a:p>
        </c:rich>
      </c:tx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3453575016520095E-2"/>
          <c:y val="0.23133246786085424"/>
          <c:w val="0.95309284996695687"/>
          <c:h val="0.65951675388203457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88280A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ka-GE" sz="14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0.28000000000000008</c:v>
                </c:pt>
                <c:pt idx="2">
                  <c:v>0.12000000000000002</c:v>
                </c:pt>
                <c:pt idx="3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B7777"/>
            </a:solidFill>
          </c:spPr>
          <c:dLbls>
            <c:dLbl>
              <c:idx val="0"/>
              <c:layout>
                <c:manualLayout>
                  <c:x val="6.3964295499599763E-3"/>
                  <c:y val="5.9830318994930262E-17"/>
                </c:manualLayout>
              </c:layout>
              <c:showVal val="1"/>
            </c:dLbl>
            <c:dLbl>
              <c:idx val="1"/>
              <c:layout>
                <c:manualLayout>
                  <c:x val="8.5197018104367066E-3"/>
                  <c:y val="-2.005012531328321E-2"/>
                </c:manualLayout>
              </c:layout>
              <c:showVal val="1"/>
            </c:dLbl>
            <c:dLbl>
              <c:idx val="2"/>
              <c:layout>
                <c:manualLayout>
                  <c:x val="1.064962726304572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06496272630458E-2"/>
                  <c:y val="-6.6833751044277434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4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0.4900000000000001</c:v>
                </c:pt>
                <c:pt idx="1">
                  <c:v>0.33000000000000013</c:v>
                </c:pt>
                <c:pt idx="2">
                  <c:v>0.13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EE7F2"/>
            </a:solidFill>
          </c:spPr>
          <c:dLbls>
            <c:dLbl>
              <c:idx val="0"/>
              <c:layout>
                <c:manualLayout>
                  <c:x val="5.3686358044257284E-3"/>
                  <c:y val="-1.8995938857761345E-2"/>
                </c:manualLayout>
              </c:layout>
              <c:showVal val="1"/>
            </c:dLbl>
            <c:dLbl>
              <c:idx val="1"/>
              <c:layout>
                <c:manualLayout>
                  <c:x val="1.0982976386600781E-2"/>
                  <c:y val="-3.6330608537693326E-3"/>
                </c:manualLayout>
              </c:layout>
              <c:showVal val="1"/>
            </c:dLbl>
            <c:dLbl>
              <c:idx val="2"/>
              <c:layout>
                <c:manualLayout>
                  <c:x val="2.1299254526091552E-2"/>
                  <c:y val="-1.3366750208855964E-2"/>
                </c:manualLayout>
              </c:layout>
              <c:showVal val="1"/>
            </c:dLbl>
            <c:dLbl>
              <c:idx val="3"/>
              <c:layout>
                <c:manualLayout>
                  <c:x val="1.2779552715654953E-2"/>
                  <c:y val="-1.0025062656641598E-2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4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0.86000000000000021</c:v>
                </c:pt>
                <c:pt idx="1">
                  <c:v>0.05</c:v>
                </c:pt>
                <c:pt idx="2">
                  <c:v>8.0000000000000029E-2</c:v>
                </c:pt>
                <c:pt idx="3">
                  <c:v>1.0000000000000004E-2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FAFD5"/>
            </a:solidFill>
          </c:spPr>
          <c:dLbls>
            <c:dLbl>
              <c:idx val="0"/>
              <c:layout>
                <c:manualLayout>
                  <c:x val="1.136969549637637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369695496376371E-2"/>
                  <c:y val="-1.3793339151117526E-2"/>
                </c:manualLayout>
              </c:layout>
              <c:showVal val="1"/>
            </c:dLbl>
            <c:dLbl>
              <c:idx val="2"/>
              <c:layout>
                <c:manualLayout>
                  <c:x val="1.350167079440643E-2"/>
                  <c:y val="-7.2660628916854124E-3"/>
                </c:manualLayout>
              </c:layout>
              <c:showVal val="1"/>
            </c:dLbl>
            <c:dLbl>
              <c:idx val="3"/>
              <c:layout>
                <c:manualLayout>
                  <c:x val="2.1965952773201611E-2"/>
                  <c:y val="-2.8606778376136586E-7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4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0.69000000000000017</c:v>
                </c:pt>
                <c:pt idx="1">
                  <c:v>0.23</c:v>
                </c:pt>
                <c:pt idx="2">
                  <c:v>0.05</c:v>
                </c:pt>
                <c:pt idx="3">
                  <c:v>3.0000000000000002E-2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97C9"/>
            </a:solidFill>
          </c:spPr>
          <c:dLbls>
            <c:dLbl>
              <c:idx val="0"/>
              <c:layout>
                <c:manualLayout>
                  <c:x val="1.279285909992005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4925002283239945E-2"/>
                  <c:y val="-3.2635096450843674E-3"/>
                </c:manualLayout>
              </c:layout>
              <c:showVal val="1"/>
            </c:dLbl>
            <c:dLbl>
              <c:idx val="2"/>
              <c:layout>
                <c:manualLayout>
                  <c:x val="1.279285909992005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1321431833199921E-2"/>
                  <c:y val="-6.5270192901686714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4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0.61000000000000021</c:v>
                </c:pt>
                <c:pt idx="1">
                  <c:v>0.3000000000000001</c:v>
                </c:pt>
                <c:pt idx="2">
                  <c:v>7.0000000000000021E-2</c:v>
                </c:pt>
                <c:pt idx="3">
                  <c:v>2.0000000000000007E-2</c:v>
                </c:pt>
              </c:numCache>
            </c:numRef>
          </c:val>
        </c:ser>
        <c:shape val="box"/>
        <c:axId val="206193792"/>
        <c:axId val="206195328"/>
        <c:axId val="0"/>
      </c:bar3DChart>
      <c:catAx>
        <c:axId val="2061937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1400" b="1"/>
            </a:pPr>
            <a:endParaRPr lang="en-US"/>
          </a:p>
        </c:txPr>
        <c:crossAx val="206195328"/>
        <c:crosses val="autoZero"/>
        <c:auto val="1"/>
        <c:lblAlgn val="ctr"/>
        <c:lblOffset val="100"/>
      </c:catAx>
      <c:valAx>
        <c:axId val="206195328"/>
        <c:scaling>
          <c:orientation val="minMax"/>
        </c:scaling>
        <c:delete val="1"/>
        <c:axPos val="l"/>
        <c:numFmt formatCode="0%" sourceLinked="1"/>
        <c:tickLblPos val="nextTo"/>
        <c:crossAx val="206193792"/>
        <c:crosses val="autoZero"/>
        <c:crossBetween val="between"/>
      </c:valAx>
      <c:spPr>
        <a:noFill/>
        <a:ln w="38289">
          <a:noFill/>
        </a:ln>
      </c:spPr>
    </c:plotArea>
    <c:legend>
      <c:legendPos val="t"/>
      <c:layout>
        <c:manualLayout>
          <c:xMode val="edge"/>
          <c:yMode val="edge"/>
          <c:x val="0.30276439063207611"/>
          <c:y val="0.15974558735713656"/>
          <c:w val="0.63673133823096262"/>
          <c:h val="0.3431094975548305"/>
        </c:manualLayout>
      </c:layout>
      <c:txPr>
        <a:bodyPr/>
        <a:lstStyle/>
        <a:p>
          <a:pPr>
            <a:defRPr lang="ka-GE" sz="1200"/>
          </a:pPr>
          <a:endParaRPr lang="en-US"/>
        </a:p>
      </c:txPr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600"/>
            </a:pPr>
            <a:r>
              <a:rPr lang="ka-GE" sz="1800" dirty="0" smtClean="0">
                <a:solidFill>
                  <a:srgbClr val="0070C0"/>
                </a:solidFill>
                <a:effectLst/>
              </a:rPr>
              <a:t>2015 წელს სამინისტროების </a:t>
            </a:r>
            <a:r>
              <a:rPr lang="ka-GE" sz="1800" dirty="0">
                <a:solidFill>
                  <a:srgbClr val="0070C0"/>
                </a:solidFill>
                <a:effectLst/>
              </a:rPr>
              <a:t>დაქვემდებარებაში</a:t>
            </a:r>
            <a:r>
              <a:rPr lang="ka-GE" sz="1800" baseline="0" dirty="0">
                <a:solidFill>
                  <a:srgbClr val="0070C0"/>
                </a:solidFill>
                <a:effectLst/>
              </a:rPr>
              <a:t> მყოფი უწყებების  (სსიპ და საქვეუწყებო) ინფორმაციის ხელმისაწვდომობის საშუალო მაჩვენებლები</a:t>
            </a:r>
            <a:endParaRPr lang="en-US" sz="1800" dirty="0">
              <a:solidFill>
                <a:srgbClr val="0070C0"/>
              </a:solidFill>
              <a:effectLst/>
            </a:endParaRPr>
          </a:p>
        </c:rich>
      </c:tx>
      <c:layout>
        <c:manualLayout>
          <c:xMode val="edge"/>
          <c:yMode val="edge"/>
          <c:x val="0.13771354467979721"/>
          <c:y val="2.0891791073648176E-4"/>
        </c:manualLayout>
      </c:layout>
    </c:title>
    <c:plotArea>
      <c:layout>
        <c:manualLayout>
          <c:layoutTarget val="inner"/>
          <c:xMode val="edge"/>
          <c:yMode val="edge"/>
          <c:x val="0.55711735813144758"/>
          <c:y val="0.15360501567398119"/>
          <c:w val="0.40470463477199925"/>
          <c:h val="0.8313091402496846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/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იუსტიციის სამინისტრო (11 უწყება)</c:v>
                </c:pt>
                <c:pt idx="1">
                  <c:v>შინაგან საქმეთა სამინისტრო (7 უწყება)</c:v>
                </c:pt>
                <c:pt idx="2">
                  <c:v>ფინანსთა სამინისტრო (6 უწყება)</c:v>
                </c:pt>
                <c:pt idx="3">
                  <c:v>შრომის, ჯანმრთელობისა და სოციალური დაცვის სამინისტრო (5 უწყება)</c:v>
                </c:pt>
                <c:pt idx="4">
                  <c:v>განათლებისა და მეცნიერების სამინისტრო (6 უწყება)</c:v>
                </c:pt>
                <c:pt idx="5">
                  <c:v>გარემოსა და ბუნებრივი რესურსების დაცვის სამინისტრო (5 უწყება)</c:v>
                </c:pt>
                <c:pt idx="6">
                  <c:v>ეკონომიკისა და მდგრადი განვითარების სამინისტრო (11 უწყება)</c:v>
                </c:pt>
                <c:pt idx="7">
                  <c:v>კულტურისა და ძეგლთა დაცვის სამინისტრო (3 უწყება) </c:v>
                </c:pt>
                <c:pt idx="8">
                  <c:v>სოფლის მეურნეობის სამინისტრო (5 უწყება)</c:v>
                </c:pt>
                <c:pt idx="9">
                  <c:v>რეგიონული განვითარებისა და ინფრასტრუქტურის სამინისტრო (4 უწყება)</c:v>
                </c:pt>
                <c:pt idx="10">
                  <c:v>სპორტისა და ახალგაზრდობის საქმეთა სამინისტრო (3 უწყება)</c:v>
                </c:pt>
                <c:pt idx="11">
                  <c:v>სასჯელაღსრულებისა და პრობაციის სამინისტრო (2 უწყება)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1.4999999999999998E-2</c:v>
                </c:pt>
                <c:pt idx="1">
                  <c:v>0.35800000000000032</c:v>
                </c:pt>
                <c:pt idx="2">
                  <c:v>0.64200000000000101</c:v>
                </c:pt>
                <c:pt idx="3">
                  <c:v>0.78200000000000003</c:v>
                </c:pt>
                <c:pt idx="4" formatCode="0%">
                  <c:v>0.86000000000000065</c:v>
                </c:pt>
                <c:pt idx="5">
                  <c:v>0.91200000000000003</c:v>
                </c:pt>
                <c:pt idx="6">
                  <c:v>0.94099999999999995</c:v>
                </c:pt>
                <c:pt idx="7">
                  <c:v>0.95300000000000062</c:v>
                </c:pt>
                <c:pt idx="8">
                  <c:v>0.97600000000000064</c:v>
                </c:pt>
                <c:pt idx="9">
                  <c:v>0.98199999999999998</c:v>
                </c:pt>
                <c:pt idx="10">
                  <c:v>0.98299999999999998</c:v>
                </c:pt>
                <c:pt idx="11" formatCode="0%">
                  <c:v>1</c:v>
                </c:pt>
              </c:numCache>
            </c:numRef>
          </c:val>
        </c:ser>
        <c:overlap val="-25"/>
        <c:axId val="211315712"/>
        <c:axId val="211325696"/>
      </c:barChart>
      <c:catAx>
        <c:axId val="21131571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ka-GE" sz="1050"/>
            </a:pPr>
            <a:endParaRPr lang="en-US"/>
          </a:p>
        </c:txPr>
        <c:crossAx val="211325696"/>
        <c:crosses val="autoZero"/>
        <c:auto val="1"/>
        <c:lblAlgn val="ctr"/>
        <c:lblOffset val="100"/>
      </c:catAx>
      <c:valAx>
        <c:axId val="211325696"/>
        <c:scaling>
          <c:orientation val="minMax"/>
        </c:scaling>
        <c:delete val="1"/>
        <c:axPos val="b"/>
        <c:numFmt formatCode="0.00%" sourceLinked="1"/>
        <c:tickLblPos val="nextTo"/>
        <c:crossAx val="211315712"/>
        <c:crosses val="autoZero"/>
        <c:crossBetween val="between"/>
      </c:valAx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737"/>
            </a:pPr>
            <a:r>
              <a:rPr lang="ka-GE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თვითმმართველი ერთეულებიდან მიღებული პასუხები  პროექტების მიხედვით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424479440069992"/>
          <c:y val="2.4806124834056139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3504273504273667E-2"/>
          <c:y val="0.18776975385004493"/>
          <c:w val="0.9529914529914566"/>
          <c:h val="0.7001066324720810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88280A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0.53</c:v>
                </c:pt>
                <c:pt idx="1">
                  <c:v>0.3600000000000001</c:v>
                </c:pt>
                <c:pt idx="2">
                  <c:v>0.13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B7777"/>
            </a:solidFill>
          </c:spPr>
          <c:dLbls>
            <c:dLbl>
              <c:idx val="0"/>
              <c:layout>
                <c:manualLayout>
                  <c:x val="1.0683760683760755E-2"/>
                  <c:y val="-1.0057194021750459E-2"/>
                </c:manualLayout>
              </c:layout>
              <c:showVal val="1"/>
            </c:dLbl>
            <c:dLbl>
              <c:idx val="1"/>
              <c:layout>
                <c:manualLayout>
                  <c:x val="1.0656504475402121E-2"/>
                  <c:y val="-2.0050119363220299E-2"/>
                </c:manualLayout>
              </c:layout>
              <c:showVal val="1"/>
            </c:dLbl>
            <c:dLbl>
              <c:idx val="2"/>
              <c:layout>
                <c:manualLayout>
                  <c:x val="1.064962726304572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6.4829396325459324E-3"/>
                  <c:y val="1.8841850225167927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</c:v>
                </c:pt>
                <c:pt idx="1">
                  <c:v>0.38000000000000012</c:v>
                </c:pt>
                <c:pt idx="2">
                  <c:v>0.12000000000000002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EE7F2"/>
            </a:solidFill>
          </c:spPr>
          <c:dLbls>
            <c:dLbl>
              <c:idx val="0"/>
              <c:layout>
                <c:manualLayout>
                  <c:x val="9.6007470220068648E-3"/>
                  <c:y val="-1.8995690188798021E-2"/>
                </c:manualLayout>
              </c:layout>
              <c:showVal val="1"/>
            </c:dLbl>
            <c:dLbl>
              <c:idx val="1"/>
              <c:layout>
                <c:manualLayout>
                  <c:x val="1.0683760683760755E-2"/>
                  <c:y val="-3.3523980072501592E-3"/>
                </c:manualLayout>
              </c:layout>
              <c:showVal val="1"/>
            </c:dLbl>
            <c:dLbl>
              <c:idx val="2"/>
              <c:layout>
                <c:manualLayout>
                  <c:x val="2.1299254526091552E-2"/>
                  <c:y val="-1.3366750208855964E-2"/>
                </c:manualLayout>
              </c:layout>
              <c:showVal val="1"/>
            </c:dLbl>
            <c:dLbl>
              <c:idx val="3"/>
              <c:layout>
                <c:manualLayout>
                  <c:x val="1.149759405074376E-2"/>
                  <c:y val="2.4532183438533131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0.7300000000000002</c:v>
                </c:pt>
                <c:pt idx="1">
                  <c:v>0.2</c:v>
                </c:pt>
                <c:pt idx="2">
                  <c:v>7.0000000000000021E-2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FAFD5"/>
            </a:solidFill>
          </c:spPr>
          <c:dLbls>
            <c:dLbl>
              <c:idx val="0"/>
              <c:layout>
                <c:manualLayout>
                  <c:x val="1.28205128205128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23076923076943E-2"/>
                  <c:y val="-3.3523980072501592E-3"/>
                </c:manualLayout>
              </c:layout>
              <c:showVal val="1"/>
            </c:dLbl>
            <c:dLbl>
              <c:idx val="3"/>
              <c:layout>
                <c:manualLayout>
                  <c:x val="8.1195319335084313E-3"/>
                  <c:y val="-1.2105871904426687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0.6000000000000002</c:v>
                </c:pt>
                <c:pt idx="1">
                  <c:v>0.34</c:v>
                </c:pt>
                <c:pt idx="2">
                  <c:v>6.0000000000000019E-2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97C9"/>
            </a:solidFill>
          </c:spPr>
          <c:dLbls>
            <c:dLbl>
              <c:idx val="1"/>
              <c:layout>
                <c:manualLayout>
                  <c:x val="6.4102564102564335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957264957264856E-2"/>
                  <c:y val="-6.7047960145003513E-3"/>
                </c:manualLayout>
              </c:layout>
              <c:showVal val="1"/>
            </c:dLbl>
            <c:dLbl>
              <c:idx val="3"/>
              <c:layout>
                <c:manualLayout>
                  <c:x val="1.923076923076936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უპასუხო</c:v>
                </c:pt>
                <c:pt idx="2">
                  <c:v>არასრულყოფილი</c:v>
                </c:pt>
                <c:pt idx="3">
                  <c:v>უარი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0.71000000000000019</c:v>
                </c:pt>
                <c:pt idx="1">
                  <c:v>0.2</c:v>
                </c:pt>
                <c:pt idx="2">
                  <c:v>8.0000000000000029E-2</c:v>
                </c:pt>
                <c:pt idx="3">
                  <c:v>1.0000000000000004E-2</c:v>
                </c:pt>
              </c:numCache>
            </c:numRef>
          </c:val>
        </c:ser>
        <c:shape val="box"/>
        <c:axId val="88058880"/>
        <c:axId val="144208640"/>
        <c:axId val="0"/>
      </c:bar3DChart>
      <c:catAx>
        <c:axId val="88058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1600" b="1"/>
            </a:pPr>
            <a:endParaRPr lang="en-US"/>
          </a:p>
        </c:txPr>
        <c:crossAx val="144208640"/>
        <c:crosses val="autoZero"/>
        <c:auto val="1"/>
        <c:lblAlgn val="ctr"/>
        <c:lblOffset val="100"/>
      </c:catAx>
      <c:valAx>
        <c:axId val="144208640"/>
        <c:scaling>
          <c:orientation val="minMax"/>
        </c:scaling>
        <c:delete val="1"/>
        <c:axPos val="l"/>
        <c:numFmt formatCode="0%" sourceLinked="1"/>
        <c:tickLblPos val="nextTo"/>
        <c:crossAx val="88058880"/>
        <c:crosses val="autoZero"/>
        <c:crossBetween val="between"/>
      </c:valAx>
      <c:spPr>
        <a:noFill/>
        <a:ln w="40105">
          <a:noFill/>
        </a:ln>
      </c:spPr>
    </c:plotArea>
    <c:legend>
      <c:legendPos val="t"/>
      <c:layout>
        <c:manualLayout>
          <c:xMode val="edge"/>
          <c:yMode val="edge"/>
          <c:x val="0.49868110236220481"/>
          <c:y val="0.25914148020295447"/>
          <c:w val="0.47369552050140873"/>
          <c:h val="0.3592041531086218"/>
        </c:manualLayout>
      </c:layout>
      <c:txPr>
        <a:bodyPr/>
        <a:lstStyle/>
        <a:p>
          <a:pPr>
            <a:defRPr lang="ka-GE" sz="1421"/>
          </a:pPr>
          <a:endParaRPr lang="en-US"/>
        </a:p>
      </c:txPr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039DA-35DF-4509-ACF7-1F7A1BAB5D9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AAC8CB-B3FB-4954-936A-EA5F2F9660E5}">
      <dgm:prSet phldrT="[Text]" custT="1"/>
      <dgm:spPr/>
      <dgm:t>
        <a:bodyPr/>
        <a:lstStyle/>
        <a:p>
          <a:r>
            <a:rPr lang="ka-GE" sz="1800" b="1" dirty="0" smtClean="0"/>
            <a:t>სტანდარტული შინაარსის მოთხოვნები</a:t>
          </a:r>
          <a:r>
            <a:rPr lang="ka-GE" sz="1800" dirty="0" smtClean="0"/>
            <a:t/>
          </a:r>
          <a:br>
            <a:rPr lang="ka-GE" sz="1800" dirty="0" smtClean="0"/>
          </a:br>
          <a:r>
            <a:rPr lang="ka-GE" sz="1800" b="1" dirty="0" smtClean="0"/>
            <a:t>4 992</a:t>
          </a:r>
          <a:endParaRPr lang="en-US" sz="1800" b="1" dirty="0"/>
        </a:p>
      </dgm:t>
    </dgm:pt>
    <dgm:pt modelId="{D6DFBB6C-CCC9-4CCA-834F-899AA5FC369F}" type="parTrans" cxnId="{BEF82E3A-33C9-43F9-A89C-707E359DAC9A}">
      <dgm:prSet/>
      <dgm:spPr/>
      <dgm:t>
        <a:bodyPr/>
        <a:lstStyle/>
        <a:p>
          <a:endParaRPr lang="en-US"/>
        </a:p>
      </dgm:t>
    </dgm:pt>
    <dgm:pt modelId="{4C5C926F-ACC7-4748-85BE-38F537C96680}" type="sibTrans" cxnId="{BEF82E3A-33C9-43F9-A89C-707E359DAC9A}">
      <dgm:prSet/>
      <dgm:spPr/>
      <dgm:t>
        <a:bodyPr/>
        <a:lstStyle/>
        <a:p>
          <a:endParaRPr lang="en-US"/>
        </a:p>
      </dgm:t>
    </dgm:pt>
    <dgm:pt modelId="{136C2D41-0E22-49A3-A87E-1AA882B4C5C3}">
      <dgm:prSet phldrT="[Text]" custT="1"/>
      <dgm:spPr/>
      <dgm:t>
        <a:bodyPr/>
        <a:lstStyle/>
        <a:p>
          <a:r>
            <a:rPr lang="ka-GE" sz="1600" b="1" dirty="0" smtClean="0"/>
            <a:t>სრულყოფილი</a:t>
          </a:r>
          <a:r>
            <a:rPr lang="ka-GE" sz="1600" dirty="0" smtClean="0"/>
            <a:t> </a:t>
          </a:r>
        </a:p>
        <a:p>
          <a:r>
            <a:rPr lang="ka-GE" sz="1600" dirty="0" smtClean="0"/>
            <a:t>3 581 (71.7%) </a:t>
          </a:r>
          <a:endParaRPr lang="en-US" sz="1600" dirty="0"/>
        </a:p>
      </dgm:t>
    </dgm:pt>
    <dgm:pt modelId="{8EC0010B-0E92-427C-9BA8-77933D8FBECD}" type="parTrans" cxnId="{03F29D86-029C-4185-9F2A-F6B763394FD8}">
      <dgm:prSet/>
      <dgm:spPr/>
      <dgm:t>
        <a:bodyPr/>
        <a:lstStyle/>
        <a:p>
          <a:endParaRPr lang="en-US" dirty="0"/>
        </a:p>
      </dgm:t>
    </dgm:pt>
    <dgm:pt modelId="{5B123408-1AF5-4321-AEA1-E2C703D2BAE1}" type="sibTrans" cxnId="{03F29D86-029C-4185-9F2A-F6B763394FD8}">
      <dgm:prSet/>
      <dgm:spPr/>
      <dgm:t>
        <a:bodyPr/>
        <a:lstStyle/>
        <a:p>
          <a:endParaRPr lang="en-US"/>
        </a:p>
      </dgm:t>
    </dgm:pt>
    <dgm:pt modelId="{ABC03F99-FE6C-4E63-97F0-22575A1E9370}">
      <dgm:prSet phldrT="[Text]" custT="1"/>
      <dgm:spPr/>
      <dgm:t>
        <a:bodyPr/>
        <a:lstStyle/>
        <a:p>
          <a:r>
            <a:rPr lang="ka-GE" sz="1600" b="1" dirty="0" smtClean="0"/>
            <a:t>არასრულყოფილი</a:t>
          </a:r>
        </a:p>
        <a:p>
          <a:r>
            <a:rPr lang="ka-GE" sz="1600" dirty="0" smtClean="0"/>
            <a:t>377  (7.6%)</a:t>
          </a:r>
          <a:endParaRPr lang="en-US" sz="1600" dirty="0"/>
        </a:p>
      </dgm:t>
    </dgm:pt>
    <dgm:pt modelId="{BB3D615C-7ECB-4B53-87F4-A3B0C36689CC}" type="parTrans" cxnId="{A960C799-7FE1-4EBF-873B-C2FFC9824F49}">
      <dgm:prSet/>
      <dgm:spPr/>
      <dgm:t>
        <a:bodyPr/>
        <a:lstStyle/>
        <a:p>
          <a:endParaRPr lang="en-US" dirty="0"/>
        </a:p>
      </dgm:t>
    </dgm:pt>
    <dgm:pt modelId="{FC79B44D-45C1-4238-AFBF-F679F08D76CE}" type="sibTrans" cxnId="{A960C799-7FE1-4EBF-873B-C2FFC9824F49}">
      <dgm:prSet/>
      <dgm:spPr/>
      <dgm:t>
        <a:bodyPr/>
        <a:lstStyle/>
        <a:p>
          <a:endParaRPr lang="en-US"/>
        </a:p>
      </dgm:t>
    </dgm:pt>
    <dgm:pt modelId="{AA1B5BD2-B1BC-4CBA-9011-6E183A5035AE}">
      <dgm:prSet phldrT="[Text]" custT="1"/>
      <dgm:spPr/>
      <dgm:t>
        <a:bodyPr/>
        <a:lstStyle/>
        <a:p>
          <a:r>
            <a:rPr lang="ka-GE" sz="1800" dirty="0" smtClean="0"/>
            <a:t/>
          </a:r>
          <a:br>
            <a:rPr lang="ka-GE" sz="1800" dirty="0" smtClean="0"/>
          </a:br>
          <a:r>
            <a:rPr lang="ka-GE" sz="1800" b="1" dirty="0" smtClean="0"/>
            <a:t>განსხვავებული  მოთხოვნები  </a:t>
          </a:r>
          <a:br>
            <a:rPr lang="ka-GE" sz="1800" b="1" dirty="0" smtClean="0"/>
          </a:br>
          <a:r>
            <a:rPr lang="ka-GE" sz="1800" b="1" dirty="0" smtClean="0"/>
            <a:t>645</a:t>
          </a:r>
        </a:p>
        <a:p>
          <a:endParaRPr lang="en-US" sz="1200" dirty="0"/>
        </a:p>
      </dgm:t>
    </dgm:pt>
    <dgm:pt modelId="{DBDFB81E-0A59-4D43-B144-AB081EA02664}" type="parTrans" cxnId="{A1635CD9-1EBD-47CA-90FE-FCE40338BEB8}">
      <dgm:prSet/>
      <dgm:spPr/>
      <dgm:t>
        <a:bodyPr/>
        <a:lstStyle/>
        <a:p>
          <a:endParaRPr lang="en-US"/>
        </a:p>
      </dgm:t>
    </dgm:pt>
    <dgm:pt modelId="{AB73F81B-CBDC-4ACF-93F0-E1FC1AF593B7}" type="sibTrans" cxnId="{A1635CD9-1EBD-47CA-90FE-FCE40338BEB8}">
      <dgm:prSet/>
      <dgm:spPr/>
      <dgm:t>
        <a:bodyPr/>
        <a:lstStyle/>
        <a:p>
          <a:endParaRPr lang="en-US"/>
        </a:p>
      </dgm:t>
    </dgm:pt>
    <dgm:pt modelId="{784233D7-0312-4EC7-AC4C-5C8D60550AEE}">
      <dgm:prSet phldrT="[Text]" custT="1"/>
      <dgm:spPr/>
      <dgm:t>
        <a:bodyPr/>
        <a:lstStyle/>
        <a:p>
          <a:r>
            <a:rPr lang="ka-GE" sz="1600" b="1" dirty="0" smtClean="0"/>
            <a:t>სრულყოფილი</a:t>
          </a:r>
        </a:p>
        <a:p>
          <a:r>
            <a:rPr lang="ka-GE" sz="1600" dirty="0" smtClean="0"/>
            <a:t>380 (58.9%)</a:t>
          </a:r>
          <a:endParaRPr lang="en-US" sz="1600" dirty="0"/>
        </a:p>
      </dgm:t>
    </dgm:pt>
    <dgm:pt modelId="{99011A1E-FCF6-4942-A2C8-F4E2EDD6377D}" type="parTrans" cxnId="{DC6F3D81-C6A6-46D1-A28E-2F9D4011260E}">
      <dgm:prSet/>
      <dgm:spPr/>
      <dgm:t>
        <a:bodyPr/>
        <a:lstStyle/>
        <a:p>
          <a:endParaRPr lang="en-US" dirty="0"/>
        </a:p>
      </dgm:t>
    </dgm:pt>
    <dgm:pt modelId="{4102504E-5D0C-4797-8ECF-3A34B2C78CAD}" type="sibTrans" cxnId="{DC6F3D81-C6A6-46D1-A28E-2F9D4011260E}">
      <dgm:prSet/>
      <dgm:spPr/>
      <dgm:t>
        <a:bodyPr/>
        <a:lstStyle/>
        <a:p>
          <a:endParaRPr lang="en-US"/>
        </a:p>
      </dgm:t>
    </dgm:pt>
    <dgm:pt modelId="{11B8F157-572B-4981-874E-D83A7AAEF55E}">
      <dgm:prSet phldrT="[Text]" custT="1"/>
      <dgm:spPr/>
      <dgm:t>
        <a:bodyPr/>
        <a:lstStyle/>
        <a:p>
          <a:r>
            <a:rPr lang="ka-GE" sz="1600" b="1" dirty="0" smtClean="0"/>
            <a:t>არასრულყოფილი</a:t>
          </a:r>
        </a:p>
        <a:p>
          <a:r>
            <a:rPr lang="ka-GE" sz="1600" dirty="0" smtClean="0"/>
            <a:t>61 (9.5%)</a:t>
          </a:r>
          <a:endParaRPr lang="en-US" sz="1600" dirty="0"/>
        </a:p>
      </dgm:t>
    </dgm:pt>
    <dgm:pt modelId="{2C282E4E-FC2E-4F9D-B9A9-47F49C57DF1D}" type="parTrans" cxnId="{ABCCC727-4C77-4FDA-9160-699679895EF6}">
      <dgm:prSet/>
      <dgm:spPr/>
      <dgm:t>
        <a:bodyPr/>
        <a:lstStyle/>
        <a:p>
          <a:endParaRPr lang="en-US" dirty="0"/>
        </a:p>
      </dgm:t>
    </dgm:pt>
    <dgm:pt modelId="{44BCD20A-2880-43F4-8FE5-A176251E29C8}" type="sibTrans" cxnId="{ABCCC727-4C77-4FDA-9160-699679895EF6}">
      <dgm:prSet/>
      <dgm:spPr/>
      <dgm:t>
        <a:bodyPr/>
        <a:lstStyle/>
        <a:p>
          <a:endParaRPr lang="en-US"/>
        </a:p>
      </dgm:t>
    </dgm:pt>
    <dgm:pt modelId="{E78E3E21-7F79-480B-8486-A6D4E5F9BD76}">
      <dgm:prSet custT="1"/>
      <dgm:spPr/>
      <dgm:t>
        <a:bodyPr/>
        <a:lstStyle/>
        <a:p>
          <a:r>
            <a:rPr lang="ka-GE" sz="1600" b="1" dirty="0" smtClean="0"/>
            <a:t>უპასუხო</a:t>
          </a:r>
        </a:p>
        <a:p>
          <a:r>
            <a:rPr lang="ka-GE" sz="1600" dirty="0" smtClean="0"/>
            <a:t>938(19.7%)</a:t>
          </a:r>
          <a:endParaRPr lang="en-US" sz="1600" dirty="0"/>
        </a:p>
      </dgm:t>
    </dgm:pt>
    <dgm:pt modelId="{F79133E9-CB4D-4D95-8B34-288144E773DC}" type="parTrans" cxnId="{0A90EABB-A224-4329-AFD8-7E3A49A7AF76}">
      <dgm:prSet/>
      <dgm:spPr/>
      <dgm:t>
        <a:bodyPr/>
        <a:lstStyle/>
        <a:p>
          <a:endParaRPr lang="en-US" dirty="0"/>
        </a:p>
      </dgm:t>
    </dgm:pt>
    <dgm:pt modelId="{C8C00565-26FB-4F35-965F-50670D82203E}" type="sibTrans" cxnId="{0A90EABB-A224-4329-AFD8-7E3A49A7AF76}">
      <dgm:prSet/>
      <dgm:spPr/>
      <dgm:t>
        <a:bodyPr/>
        <a:lstStyle/>
        <a:p>
          <a:endParaRPr lang="en-US"/>
        </a:p>
      </dgm:t>
    </dgm:pt>
    <dgm:pt modelId="{87583282-C18D-4942-A2B5-02BDEE20CB3F}">
      <dgm:prSet custT="1"/>
      <dgm:spPr/>
      <dgm:t>
        <a:bodyPr/>
        <a:lstStyle/>
        <a:p>
          <a:r>
            <a:rPr lang="ka-GE" sz="1600" b="1" dirty="0" smtClean="0"/>
            <a:t>უარი</a:t>
          </a:r>
        </a:p>
        <a:p>
          <a:r>
            <a:rPr lang="ka-GE" sz="1600" dirty="0" smtClean="0"/>
            <a:t>51 (1%)</a:t>
          </a:r>
          <a:endParaRPr lang="en-US" sz="1600" dirty="0"/>
        </a:p>
      </dgm:t>
    </dgm:pt>
    <dgm:pt modelId="{256765CE-9E4C-4909-8606-5ED613CEB567}" type="parTrans" cxnId="{6438AEBC-FABC-4502-A89A-040B7AC957A7}">
      <dgm:prSet/>
      <dgm:spPr/>
      <dgm:t>
        <a:bodyPr/>
        <a:lstStyle/>
        <a:p>
          <a:endParaRPr lang="en-US" dirty="0"/>
        </a:p>
      </dgm:t>
    </dgm:pt>
    <dgm:pt modelId="{CC5D6354-E55B-48E1-8557-655024B437D3}" type="sibTrans" cxnId="{6438AEBC-FABC-4502-A89A-040B7AC957A7}">
      <dgm:prSet/>
      <dgm:spPr/>
      <dgm:t>
        <a:bodyPr/>
        <a:lstStyle/>
        <a:p>
          <a:endParaRPr lang="en-US"/>
        </a:p>
      </dgm:t>
    </dgm:pt>
    <dgm:pt modelId="{1833A347-A712-4E4F-9649-03F848BDD713}">
      <dgm:prSet custT="1"/>
      <dgm:spPr/>
      <dgm:t>
        <a:bodyPr/>
        <a:lstStyle/>
        <a:p>
          <a:r>
            <a:rPr lang="ka-GE" sz="1600" b="1" dirty="0" smtClean="0"/>
            <a:t>უპასუხო</a:t>
          </a:r>
        </a:p>
        <a:p>
          <a:r>
            <a:rPr lang="ka-GE" sz="1600" dirty="0" smtClean="0"/>
            <a:t>192 (29.8%)</a:t>
          </a:r>
          <a:endParaRPr lang="en-US" sz="1600" dirty="0"/>
        </a:p>
      </dgm:t>
    </dgm:pt>
    <dgm:pt modelId="{09F9B72E-EB19-449B-81A2-F97DC5CA211C}" type="parTrans" cxnId="{EE49D447-67B4-4A85-955E-561F95326148}">
      <dgm:prSet/>
      <dgm:spPr/>
      <dgm:t>
        <a:bodyPr/>
        <a:lstStyle/>
        <a:p>
          <a:endParaRPr lang="en-US" dirty="0"/>
        </a:p>
      </dgm:t>
    </dgm:pt>
    <dgm:pt modelId="{45C1F094-6682-4EFD-93E2-5A9756CEBB17}" type="sibTrans" cxnId="{EE49D447-67B4-4A85-955E-561F95326148}">
      <dgm:prSet/>
      <dgm:spPr/>
      <dgm:t>
        <a:bodyPr/>
        <a:lstStyle/>
        <a:p>
          <a:endParaRPr lang="en-US"/>
        </a:p>
      </dgm:t>
    </dgm:pt>
    <dgm:pt modelId="{4A65AB1A-2277-4474-8B2F-43BCF7034E9D}">
      <dgm:prSet custT="1"/>
      <dgm:spPr/>
      <dgm:t>
        <a:bodyPr/>
        <a:lstStyle/>
        <a:p>
          <a:r>
            <a:rPr lang="ka-GE" sz="1600" b="1" dirty="0" smtClean="0"/>
            <a:t>უარი</a:t>
          </a:r>
        </a:p>
        <a:p>
          <a:r>
            <a:rPr lang="ka-GE" sz="1600" dirty="0" smtClean="0"/>
            <a:t>12 (1.9%)</a:t>
          </a:r>
          <a:endParaRPr lang="en-US" sz="1600" dirty="0"/>
        </a:p>
      </dgm:t>
    </dgm:pt>
    <dgm:pt modelId="{B6A8A01C-8B6E-4DC4-8401-27769EB8D39A}" type="parTrans" cxnId="{15301C65-2B74-4065-9715-3DFBD142A87C}">
      <dgm:prSet/>
      <dgm:spPr/>
      <dgm:t>
        <a:bodyPr/>
        <a:lstStyle/>
        <a:p>
          <a:endParaRPr lang="en-US" dirty="0"/>
        </a:p>
      </dgm:t>
    </dgm:pt>
    <dgm:pt modelId="{F1E32D46-2F14-40E4-9D8B-339E31251471}" type="sibTrans" cxnId="{15301C65-2B74-4065-9715-3DFBD142A87C}">
      <dgm:prSet/>
      <dgm:spPr/>
      <dgm:t>
        <a:bodyPr/>
        <a:lstStyle/>
        <a:p>
          <a:endParaRPr lang="en-US"/>
        </a:p>
      </dgm:t>
    </dgm:pt>
    <dgm:pt modelId="{0C4AF787-3FEB-4432-9976-D0BC3595DD06}" type="pres">
      <dgm:prSet presAssocID="{C57039DA-35DF-4509-ACF7-1F7A1BAB5D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ka-GE"/>
        </a:p>
      </dgm:t>
    </dgm:pt>
    <dgm:pt modelId="{4224202B-F018-4492-8556-F4C4EDD4E2C6}" type="pres">
      <dgm:prSet presAssocID="{12AAC8CB-B3FB-4954-936A-EA5F2F9660E5}" presName="root" presStyleCnt="0"/>
      <dgm:spPr/>
    </dgm:pt>
    <dgm:pt modelId="{0F8C70A2-9C06-47DC-A9EF-F9BE4BBCC9B4}" type="pres">
      <dgm:prSet presAssocID="{12AAC8CB-B3FB-4954-936A-EA5F2F9660E5}" presName="rootComposite" presStyleCnt="0"/>
      <dgm:spPr/>
    </dgm:pt>
    <dgm:pt modelId="{6786B967-42B0-445C-9DF9-FF1569A1975E}" type="pres">
      <dgm:prSet presAssocID="{12AAC8CB-B3FB-4954-936A-EA5F2F9660E5}" presName="rootText" presStyleLbl="node1" presStyleIdx="0" presStyleCnt="2" custScaleX="170824"/>
      <dgm:spPr/>
      <dgm:t>
        <a:bodyPr/>
        <a:lstStyle/>
        <a:p>
          <a:endParaRPr lang="en-US"/>
        </a:p>
      </dgm:t>
    </dgm:pt>
    <dgm:pt modelId="{3DFE31A2-FF89-4F6B-9E9E-818E6D7D9522}" type="pres">
      <dgm:prSet presAssocID="{12AAC8CB-B3FB-4954-936A-EA5F2F9660E5}" presName="rootConnector" presStyleLbl="node1" presStyleIdx="0" presStyleCnt="2"/>
      <dgm:spPr/>
      <dgm:t>
        <a:bodyPr/>
        <a:lstStyle/>
        <a:p>
          <a:endParaRPr lang="ka-GE"/>
        </a:p>
      </dgm:t>
    </dgm:pt>
    <dgm:pt modelId="{AA538028-EBDC-4CED-AAAA-D2AECE6E8715}" type="pres">
      <dgm:prSet presAssocID="{12AAC8CB-B3FB-4954-936A-EA5F2F9660E5}" presName="childShape" presStyleCnt="0"/>
      <dgm:spPr/>
    </dgm:pt>
    <dgm:pt modelId="{733DD36F-8BCB-4753-A3E7-2D1C2150EA82}" type="pres">
      <dgm:prSet presAssocID="{8EC0010B-0E92-427C-9BA8-77933D8FBECD}" presName="Name13" presStyleLbl="parChTrans1D2" presStyleIdx="0" presStyleCnt="8"/>
      <dgm:spPr/>
      <dgm:t>
        <a:bodyPr/>
        <a:lstStyle/>
        <a:p>
          <a:endParaRPr lang="ka-GE"/>
        </a:p>
      </dgm:t>
    </dgm:pt>
    <dgm:pt modelId="{C333268B-1B4B-4030-8093-5706F3B07F75}" type="pres">
      <dgm:prSet presAssocID="{136C2D41-0E22-49A3-A87E-1AA882B4C5C3}" presName="childText" presStyleLbl="bgAcc1" presStyleIdx="0" presStyleCnt="8" custScaleX="16497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0E9379F8-E5AB-4D5A-9482-29C67FA651AB}" type="pres">
      <dgm:prSet presAssocID="{BB3D615C-7ECB-4B53-87F4-A3B0C36689CC}" presName="Name13" presStyleLbl="parChTrans1D2" presStyleIdx="1" presStyleCnt="8"/>
      <dgm:spPr/>
      <dgm:t>
        <a:bodyPr/>
        <a:lstStyle/>
        <a:p>
          <a:endParaRPr lang="ka-GE"/>
        </a:p>
      </dgm:t>
    </dgm:pt>
    <dgm:pt modelId="{CCBEF095-67BE-48FF-AD65-3719F7F36C92}" type="pres">
      <dgm:prSet presAssocID="{ABC03F99-FE6C-4E63-97F0-22575A1E9370}" presName="childText" presStyleLbl="bgAcc1" presStyleIdx="1" presStyleCnt="8" custScaleX="164978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10DBC1E3-1191-4BB7-9AD8-0002E932CF11}" type="pres">
      <dgm:prSet presAssocID="{F79133E9-CB4D-4D95-8B34-288144E773DC}" presName="Name13" presStyleLbl="parChTrans1D2" presStyleIdx="2" presStyleCnt="8"/>
      <dgm:spPr/>
      <dgm:t>
        <a:bodyPr/>
        <a:lstStyle/>
        <a:p>
          <a:endParaRPr lang="ka-GE"/>
        </a:p>
      </dgm:t>
    </dgm:pt>
    <dgm:pt modelId="{1C609A00-352A-471B-BD65-FAF0739CB81D}" type="pres">
      <dgm:prSet presAssocID="{E78E3E21-7F79-480B-8486-A6D4E5F9BD76}" presName="childText" presStyleLbl="bgAcc1" presStyleIdx="2" presStyleCnt="8" custScaleX="16497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7480C22C-DBB3-4BF1-A1E9-CEEC211BE7DD}" type="pres">
      <dgm:prSet presAssocID="{256765CE-9E4C-4909-8606-5ED613CEB567}" presName="Name13" presStyleLbl="parChTrans1D2" presStyleIdx="3" presStyleCnt="8"/>
      <dgm:spPr/>
      <dgm:t>
        <a:bodyPr/>
        <a:lstStyle/>
        <a:p>
          <a:endParaRPr lang="ka-GE"/>
        </a:p>
      </dgm:t>
    </dgm:pt>
    <dgm:pt modelId="{FD5F0AB3-ECE3-4F06-8D88-3FE5D70DA8B4}" type="pres">
      <dgm:prSet presAssocID="{87583282-C18D-4942-A2B5-02BDEE20CB3F}" presName="childText" presStyleLbl="bgAcc1" presStyleIdx="3" presStyleCnt="8" custScaleX="164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2F293-D07B-49D1-9C10-34171928B220}" type="pres">
      <dgm:prSet presAssocID="{AA1B5BD2-B1BC-4CBA-9011-6E183A5035AE}" presName="root" presStyleCnt="0"/>
      <dgm:spPr/>
    </dgm:pt>
    <dgm:pt modelId="{1F7CE6EC-D151-4BFD-989F-440E94012971}" type="pres">
      <dgm:prSet presAssocID="{AA1B5BD2-B1BC-4CBA-9011-6E183A5035AE}" presName="rootComposite" presStyleCnt="0"/>
      <dgm:spPr/>
    </dgm:pt>
    <dgm:pt modelId="{5F85EA45-7141-4F0D-9D4A-6910CFBB1CFF}" type="pres">
      <dgm:prSet presAssocID="{AA1B5BD2-B1BC-4CBA-9011-6E183A5035AE}" presName="rootText" presStyleLbl="node1" presStyleIdx="1" presStyleCnt="2" custScaleX="171290" custScaleY="100000"/>
      <dgm:spPr/>
      <dgm:t>
        <a:bodyPr/>
        <a:lstStyle/>
        <a:p>
          <a:endParaRPr lang="en-US"/>
        </a:p>
      </dgm:t>
    </dgm:pt>
    <dgm:pt modelId="{CF7CC25E-D157-4D9A-B184-DAED665C7CE9}" type="pres">
      <dgm:prSet presAssocID="{AA1B5BD2-B1BC-4CBA-9011-6E183A5035AE}" presName="rootConnector" presStyleLbl="node1" presStyleIdx="1" presStyleCnt="2"/>
      <dgm:spPr/>
      <dgm:t>
        <a:bodyPr/>
        <a:lstStyle/>
        <a:p>
          <a:endParaRPr lang="ka-GE"/>
        </a:p>
      </dgm:t>
    </dgm:pt>
    <dgm:pt modelId="{99DF61F3-26F9-48BF-8F5B-3848DD3B5C5B}" type="pres">
      <dgm:prSet presAssocID="{AA1B5BD2-B1BC-4CBA-9011-6E183A5035AE}" presName="childShape" presStyleCnt="0"/>
      <dgm:spPr/>
    </dgm:pt>
    <dgm:pt modelId="{0A9C128A-33B0-4538-B12F-AD238C83BE35}" type="pres">
      <dgm:prSet presAssocID="{99011A1E-FCF6-4942-A2C8-F4E2EDD6377D}" presName="Name13" presStyleLbl="parChTrans1D2" presStyleIdx="4" presStyleCnt="8"/>
      <dgm:spPr/>
      <dgm:t>
        <a:bodyPr/>
        <a:lstStyle/>
        <a:p>
          <a:endParaRPr lang="ka-GE"/>
        </a:p>
      </dgm:t>
    </dgm:pt>
    <dgm:pt modelId="{9153ED40-F75D-4B92-977C-7F66F4B00FE4}" type="pres">
      <dgm:prSet presAssocID="{784233D7-0312-4EC7-AC4C-5C8D60550AEE}" presName="childText" presStyleLbl="bgAcc1" presStyleIdx="4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35E3E9AC-A2FB-4501-97B6-B7CFD6E69809}" type="pres">
      <dgm:prSet presAssocID="{2C282E4E-FC2E-4F9D-B9A9-47F49C57DF1D}" presName="Name13" presStyleLbl="parChTrans1D2" presStyleIdx="5" presStyleCnt="8"/>
      <dgm:spPr/>
      <dgm:t>
        <a:bodyPr/>
        <a:lstStyle/>
        <a:p>
          <a:endParaRPr lang="ka-GE"/>
        </a:p>
      </dgm:t>
    </dgm:pt>
    <dgm:pt modelId="{3350D1CB-36CC-4D13-8560-52051D53EB13}" type="pres">
      <dgm:prSet presAssocID="{11B8F157-572B-4981-874E-D83A7AAEF55E}" presName="childText" presStyleLbl="bgAcc1" presStyleIdx="5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1AA53EF3-E331-45C5-9374-A7F4E1430175}" type="pres">
      <dgm:prSet presAssocID="{09F9B72E-EB19-449B-81A2-F97DC5CA211C}" presName="Name13" presStyleLbl="parChTrans1D2" presStyleIdx="6" presStyleCnt="8"/>
      <dgm:spPr/>
      <dgm:t>
        <a:bodyPr/>
        <a:lstStyle/>
        <a:p>
          <a:endParaRPr lang="ka-GE"/>
        </a:p>
      </dgm:t>
    </dgm:pt>
    <dgm:pt modelId="{42EF387C-8C30-41D9-B7D7-182B6B0E7DE5}" type="pres">
      <dgm:prSet presAssocID="{1833A347-A712-4E4F-9649-03F848BDD713}" presName="childText" presStyleLbl="bgAcc1" presStyleIdx="6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8E2809E9-C2F7-48EC-99ED-614FCDF4301C}" type="pres">
      <dgm:prSet presAssocID="{B6A8A01C-8B6E-4DC4-8401-27769EB8D39A}" presName="Name13" presStyleLbl="parChTrans1D2" presStyleIdx="7" presStyleCnt="8"/>
      <dgm:spPr/>
      <dgm:t>
        <a:bodyPr/>
        <a:lstStyle/>
        <a:p>
          <a:endParaRPr lang="ka-GE"/>
        </a:p>
      </dgm:t>
    </dgm:pt>
    <dgm:pt modelId="{6A33C059-65B2-420A-8F8E-AAFD397E8E8E}" type="pres">
      <dgm:prSet presAssocID="{4A65AB1A-2277-4474-8B2F-43BCF7034E9D}" presName="childText" presStyleLbl="bgAcc1" presStyleIdx="7" presStyleCnt="8" custScaleX="162760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</dgm:ptLst>
  <dgm:cxnLst>
    <dgm:cxn modelId="{B7458526-5210-4556-995E-D7C955B14F99}" type="presOf" srcId="{C57039DA-35DF-4509-ACF7-1F7A1BAB5D98}" destId="{0C4AF787-3FEB-4432-9976-D0BC3595DD06}" srcOrd="0" destOrd="0" presId="urn:microsoft.com/office/officeart/2005/8/layout/hierarchy3"/>
    <dgm:cxn modelId="{15301C65-2B74-4065-9715-3DFBD142A87C}" srcId="{AA1B5BD2-B1BC-4CBA-9011-6E183A5035AE}" destId="{4A65AB1A-2277-4474-8B2F-43BCF7034E9D}" srcOrd="3" destOrd="0" parTransId="{B6A8A01C-8B6E-4DC4-8401-27769EB8D39A}" sibTransId="{F1E32D46-2F14-40E4-9D8B-339E31251471}"/>
    <dgm:cxn modelId="{6DECB02E-78E9-483C-86E0-843C972F1F92}" type="presOf" srcId="{AA1B5BD2-B1BC-4CBA-9011-6E183A5035AE}" destId="{CF7CC25E-D157-4D9A-B184-DAED665C7CE9}" srcOrd="1" destOrd="0" presId="urn:microsoft.com/office/officeart/2005/8/layout/hierarchy3"/>
    <dgm:cxn modelId="{FF7AFA00-0A1C-4277-8515-833DE9DEF131}" type="presOf" srcId="{784233D7-0312-4EC7-AC4C-5C8D60550AEE}" destId="{9153ED40-F75D-4B92-977C-7F66F4B00FE4}" srcOrd="0" destOrd="0" presId="urn:microsoft.com/office/officeart/2005/8/layout/hierarchy3"/>
    <dgm:cxn modelId="{C6DB7074-881D-4D75-ABB2-011A78560CE2}" type="presOf" srcId="{8EC0010B-0E92-427C-9BA8-77933D8FBECD}" destId="{733DD36F-8BCB-4753-A3E7-2D1C2150EA82}" srcOrd="0" destOrd="0" presId="urn:microsoft.com/office/officeart/2005/8/layout/hierarchy3"/>
    <dgm:cxn modelId="{754923AE-FA9E-4A29-BA7F-FDE451CC604B}" type="presOf" srcId="{256765CE-9E4C-4909-8606-5ED613CEB567}" destId="{7480C22C-DBB3-4BF1-A1E9-CEEC211BE7DD}" srcOrd="0" destOrd="0" presId="urn:microsoft.com/office/officeart/2005/8/layout/hierarchy3"/>
    <dgm:cxn modelId="{A960C799-7FE1-4EBF-873B-C2FFC9824F49}" srcId="{12AAC8CB-B3FB-4954-936A-EA5F2F9660E5}" destId="{ABC03F99-FE6C-4E63-97F0-22575A1E9370}" srcOrd="1" destOrd="0" parTransId="{BB3D615C-7ECB-4B53-87F4-A3B0C36689CC}" sibTransId="{FC79B44D-45C1-4238-AFBF-F679F08D76CE}"/>
    <dgm:cxn modelId="{6438AEBC-FABC-4502-A89A-040B7AC957A7}" srcId="{12AAC8CB-B3FB-4954-936A-EA5F2F9660E5}" destId="{87583282-C18D-4942-A2B5-02BDEE20CB3F}" srcOrd="3" destOrd="0" parTransId="{256765CE-9E4C-4909-8606-5ED613CEB567}" sibTransId="{CC5D6354-E55B-48E1-8557-655024B437D3}"/>
    <dgm:cxn modelId="{FE4C77E6-316B-4958-9554-F59B96FFEB4F}" type="presOf" srcId="{11B8F157-572B-4981-874E-D83A7AAEF55E}" destId="{3350D1CB-36CC-4D13-8560-52051D53EB13}" srcOrd="0" destOrd="0" presId="urn:microsoft.com/office/officeart/2005/8/layout/hierarchy3"/>
    <dgm:cxn modelId="{EE49D447-67B4-4A85-955E-561F95326148}" srcId="{AA1B5BD2-B1BC-4CBA-9011-6E183A5035AE}" destId="{1833A347-A712-4E4F-9649-03F848BDD713}" srcOrd="2" destOrd="0" parTransId="{09F9B72E-EB19-449B-81A2-F97DC5CA211C}" sibTransId="{45C1F094-6682-4EFD-93E2-5A9756CEBB17}"/>
    <dgm:cxn modelId="{AD23303B-8323-44BE-9EF0-67140D3AA113}" type="presOf" srcId="{AA1B5BD2-B1BC-4CBA-9011-6E183A5035AE}" destId="{5F85EA45-7141-4F0D-9D4A-6910CFBB1CFF}" srcOrd="0" destOrd="0" presId="urn:microsoft.com/office/officeart/2005/8/layout/hierarchy3"/>
    <dgm:cxn modelId="{21E7637B-DF4E-4047-8D34-65E20ECB694E}" type="presOf" srcId="{12AAC8CB-B3FB-4954-936A-EA5F2F9660E5}" destId="{6786B967-42B0-445C-9DF9-FF1569A1975E}" srcOrd="0" destOrd="0" presId="urn:microsoft.com/office/officeart/2005/8/layout/hierarchy3"/>
    <dgm:cxn modelId="{558BE060-4B2E-41E5-8B9F-BC23162154F4}" type="presOf" srcId="{E78E3E21-7F79-480B-8486-A6D4E5F9BD76}" destId="{1C609A00-352A-471B-BD65-FAF0739CB81D}" srcOrd="0" destOrd="0" presId="urn:microsoft.com/office/officeart/2005/8/layout/hierarchy3"/>
    <dgm:cxn modelId="{7799D8C2-B5C2-4FF5-9F85-C046049779C5}" type="presOf" srcId="{4A65AB1A-2277-4474-8B2F-43BCF7034E9D}" destId="{6A33C059-65B2-420A-8F8E-AAFD397E8E8E}" srcOrd="0" destOrd="0" presId="urn:microsoft.com/office/officeart/2005/8/layout/hierarchy3"/>
    <dgm:cxn modelId="{DCC50985-E9F3-4583-ABD6-82F29A1CB5DA}" type="presOf" srcId="{2C282E4E-FC2E-4F9D-B9A9-47F49C57DF1D}" destId="{35E3E9AC-A2FB-4501-97B6-B7CFD6E69809}" srcOrd="0" destOrd="0" presId="urn:microsoft.com/office/officeart/2005/8/layout/hierarchy3"/>
    <dgm:cxn modelId="{BEB9FBC9-0AAB-46BD-BC4C-8AC60066A2C3}" type="presOf" srcId="{B6A8A01C-8B6E-4DC4-8401-27769EB8D39A}" destId="{8E2809E9-C2F7-48EC-99ED-614FCDF4301C}" srcOrd="0" destOrd="0" presId="urn:microsoft.com/office/officeart/2005/8/layout/hierarchy3"/>
    <dgm:cxn modelId="{47785DC0-8F36-46B8-99D1-0928EC34D9B6}" type="presOf" srcId="{ABC03F99-FE6C-4E63-97F0-22575A1E9370}" destId="{CCBEF095-67BE-48FF-AD65-3719F7F36C92}" srcOrd="0" destOrd="0" presId="urn:microsoft.com/office/officeart/2005/8/layout/hierarchy3"/>
    <dgm:cxn modelId="{A1635CD9-1EBD-47CA-90FE-FCE40338BEB8}" srcId="{C57039DA-35DF-4509-ACF7-1F7A1BAB5D98}" destId="{AA1B5BD2-B1BC-4CBA-9011-6E183A5035AE}" srcOrd="1" destOrd="0" parTransId="{DBDFB81E-0A59-4D43-B144-AB081EA02664}" sibTransId="{AB73F81B-CBDC-4ACF-93F0-E1FC1AF593B7}"/>
    <dgm:cxn modelId="{ABCCC727-4C77-4FDA-9160-699679895EF6}" srcId="{AA1B5BD2-B1BC-4CBA-9011-6E183A5035AE}" destId="{11B8F157-572B-4981-874E-D83A7AAEF55E}" srcOrd="1" destOrd="0" parTransId="{2C282E4E-FC2E-4F9D-B9A9-47F49C57DF1D}" sibTransId="{44BCD20A-2880-43F4-8FE5-A176251E29C8}"/>
    <dgm:cxn modelId="{BEF82E3A-33C9-43F9-A89C-707E359DAC9A}" srcId="{C57039DA-35DF-4509-ACF7-1F7A1BAB5D98}" destId="{12AAC8CB-B3FB-4954-936A-EA5F2F9660E5}" srcOrd="0" destOrd="0" parTransId="{D6DFBB6C-CCC9-4CCA-834F-899AA5FC369F}" sibTransId="{4C5C926F-ACC7-4748-85BE-38F537C96680}"/>
    <dgm:cxn modelId="{23F201E7-971D-42A5-9A52-967F7D910EEB}" type="presOf" srcId="{F79133E9-CB4D-4D95-8B34-288144E773DC}" destId="{10DBC1E3-1191-4BB7-9AD8-0002E932CF11}" srcOrd="0" destOrd="0" presId="urn:microsoft.com/office/officeart/2005/8/layout/hierarchy3"/>
    <dgm:cxn modelId="{0A90EABB-A224-4329-AFD8-7E3A49A7AF76}" srcId="{12AAC8CB-B3FB-4954-936A-EA5F2F9660E5}" destId="{E78E3E21-7F79-480B-8486-A6D4E5F9BD76}" srcOrd="2" destOrd="0" parTransId="{F79133E9-CB4D-4D95-8B34-288144E773DC}" sibTransId="{C8C00565-26FB-4F35-965F-50670D82203E}"/>
    <dgm:cxn modelId="{0C82B6D0-840D-4187-9536-71A68C008538}" type="presOf" srcId="{BB3D615C-7ECB-4B53-87F4-A3B0C36689CC}" destId="{0E9379F8-E5AB-4D5A-9482-29C67FA651AB}" srcOrd="0" destOrd="0" presId="urn:microsoft.com/office/officeart/2005/8/layout/hierarchy3"/>
    <dgm:cxn modelId="{1CB00037-88C8-4D68-AE04-945506A191DD}" type="presOf" srcId="{87583282-C18D-4942-A2B5-02BDEE20CB3F}" destId="{FD5F0AB3-ECE3-4F06-8D88-3FE5D70DA8B4}" srcOrd="0" destOrd="0" presId="urn:microsoft.com/office/officeart/2005/8/layout/hierarchy3"/>
    <dgm:cxn modelId="{EA47FF7F-1A20-4209-BC64-D8E271020C54}" type="presOf" srcId="{1833A347-A712-4E4F-9649-03F848BDD713}" destId="{42EF387C-8C30-41D9-B7D7-182B6B0E7DE5}" srcOrd="0" destOrd="0" presId="urn:microsoft.com/office/officeart/2005/8/layout/hierarchy3"/>
    <dgm:cxn modelId="{2A69CA1F-DEFA-4499-B8BD-A550F6D187CF}" type="presOf" srcId="{12AAC8CB-B3FB-4954-936A-EA5F2F9660E5}" destId="{3DFE31A2-FF89-4F6B-9E9E-818E6D7D9522}" srcOrd="1" destOrd="0" presId="urn:microsoft.com/office/officeart/2005/8/layout/hierarchy3"/>
    <dgm:cxn modelId="{561677C1-C982-48A2-B636-D5DBDE3A1611}" type="presOf" srcId="{09F9B72E-EB19-449B-81A2-F97DC5CA211C}" destId="{1AA53EF3-E331-45C5-9374-A7F4E1430175}" srcOrd="0" destOrd="0" presId="urn:microsoft.com/office/officeart/2005/8/layout/hierarchy3"/>
    <dgm:cxn modelId="{AC201650-A952-4FC8-A082-47606DAFEB09}" type="presOf" srcId="{136C2D41-0E22-49A3-A87E-1AA882B4C5C3}" destId="{C333268B-1B4B-4030-8093-5706F3B07F75}" srcOrd="0" destOrd="0" presId="urn:microsoft.com/office/officeart/2005/8/layout/hierarchy3"/>
    <dgm:cxn modelId="{DC6F3D81-C6A6-46D1-A28E-2F9D4011260E}" srcId="{AA1B5BD2-B1BC-4CBA-9011-6E183A5035AE}" destId="{784233D7-0312-4EC7-AC4C-5C8D60550AEE}" srcOrd="0" destOrd="0" parTransId="{99011A1E-FCF6-4942-A2C8-F4E2EDD6377D}" sibTransId="{4102504E-5D0C-4797-8ECF-3A34B2C78CAD}"/>
    <dgm:cxn modelId="{2906E8FE-9AAD-49AC-B627-6B44CF01BBFE}" type="presOf" srcId="{99011A1E-FCF6-4942-A2C8-F4E2EDD6377D}" destId="{0A9C128A-33B0-4538-B12F-AD238C83BE35}" srcOrd="0" destOrd="0" presId="urn:microsoft.com/office/officeart/2005/8/layout/hierarchy3"/>
    <dgm:cxn modelId="{03F29D86-029C-4185-9F2A-F6B763394FD8}" srcId="{12AAC8CB-B3FB-4954-936A-EA5F2F9660E5}" destId="{136C2D41-0E22-49A3-A87E-1AA882B4C5C3}" srcOrd="0" destOrd="0" parTransId="{8EC0010B-0E92-427C-9BA8-77933D8FBECD}" sibTransId="{5B123408-1AF5-4321-AEA1-E2C703D2BAE1}"/>
    <dgm:cxn modelId="{4A6FE0B5-D7AA-4EE8-B04D-6BC07116CE93}" type="presParOf" srcId="{0C4AF787-3FEB-4432-9976-D0BC3595DD06}" destId="{4224202B-F018-4492-8556-F4C4EDD4E2C6}" srcOrd="0" destOrd="0" presId="urn:microsoft.com/office/officeart/2005/8/layout/hierarchy3"/>
    <dgm:cxn modelId="{C1EF76E6-6459-4526-BC8A-BC3882A11BB9}" type="presParOf" srcId="{4224202B-F018-4492-8556-F4C4EDD4E2C6}" destId="{0F8C70A2-9C06-47DC-A9EF-F9BE4BBCC9B4}" srcOrd="0" destOrd="0" presId="urn:microsoft.com/office/officeart/2005/8/layout/hierarchy3"/>
    <dgm:cxn modelId="{0D2C2F52-B47F-4D19-8C96-2B7CE451BFEA}" type="presParOf" srcId="{0F8C70A2-9C06-47DC-A9EF-F9BE4BBCC9B4}" destId="{6786B967-42B0-445C-9DF9-FF1569A1975E}" srcOrd="0" destOrd="0" presId="urn:microsoft.com/office/officeart/2005/8/layout/hierarchy3"/>
    <dgm:cxn modelId="{12656A21-485F-4864-8341-E7E8F8FFE6E3}" type="presParOf" srcId="{0F8C70A2-9C06-47DC-A9EF-F9BE4BBCC9B4}" destId="{3DFE31A2-FF89-4F6B-9E9E-818E6D7D9522}" srcOrd="1" destOrd="0" presId="urn:microsoft.com/office/officeart/2005/8/layout/hierarchy3"/>
    <dgm:cxn modelId="{8B3EECAB-E94B-4748-90D3-D1B8CD6FB7FB}" type="presParOf" srcId="{4224202B-F018-4492-8556-F4C4EDD4E2C6}" destId="{AA538028-EBDC-4CED-AAAA-D2AECE6E8715}" srcOrd="1" destOrd="0" presId="urn:microsoft.com/office/officeart/2005/8/layout/hierarchy3"/>
    <dgm:cxn modelId="{D41DC589-D24C-493F-9C1F-F3ECFB8EEFD8}" type="presParOf" srcId="{AA538028-EBDC-4CED-AAAA-D2AECE6E8715}" destId="{733DD36F-8BCB-4753-A3E7-2D1C2150EA82}" srcOrd="0" destOrd="0" presId="urn:microsoft.com/office/officeart/2005/8/layout/hierarchy3"/>
    <dgm:cxn modelId="{2961FE38-3A27-4ECF-BD81-966856BA7669}" type="presParOf" srcId="{AA538028-EBDC-4CED-AAAA-D2AECE6E8715}" destId="{C333268B-1B4B-4030-8093-5706F3B07F75}" srcOrd="1" destOrd="0" presId="urn:microsoft.com/office/officeart/2005/8/layout/hierarchy3"/>
    <dgm:cxn modelId="{B11C1458-D055-4732-B132-F93D785BB470}" type="presParOf" srcId="{AA538028-EBDC-4CED-AAAA-D2AECE6E8715}" destId="{0E9379F8-E5AB-4D5A-9482-29C67FA651AB}" srcOrd="2" destOrd="0" presId="urn:microsoft.com/office/officeart/2005/8/layout/hierarchy3"/>
    <dgm:cxn modelId="{E28B067F-F688-4568-BD35-731DB043F6B3}" type="presParOf" srcId="{AA538028-EBDC-4CED-AAAA-D2AECE6E8715}" destId="{CCBEF095-67BE-48FF-AD65-3719F7F36C92}" srcOrd="3" destOrd="0" presId="urn:microsoft.com/office/officeart/2005/8/layout/hierarchy3"/>
    <dgm:cxn modelId="{5745C730-B0EE-4D36-A6D0-B61D0BDC5F14}" type="presParOf" srcId="{AA538028-EBDC-4CED-AAAA-D2AECE6E8715}" destId="{10DBC1E3-1191-4BB7-9AD8-0002E932CF11}" srcOrd="4" destOrd="0" presId="urn:microsoft.com/office/officeart/2005/8/layout/hierarchy3"/>
    <dgm:cxn modelId="{E742A9B6-4648-438C-A2FF-8FE1C506779B}" type="presParOf" srcId="{AA538028-EBDC-4CED-AAAA-D2AECE6E8715}" destId="{1C609A00-352A-471B-BD65-FAF0739CB81D}" srcOrd="5" destOrd="0" presId="urn:microsoft.com/office/officeart/2005/8/layout/hierarchy3"/>
    <dgm:cxn modelId="{A2FA3373-BCBA-4809-AA7A-E5113372342E}" type="presParOf" srcId="{AA538028-EBDC-4CED-AAAA-D2AECE6E8715}" destId="{7480C22C-DBB3-4BF1-A1E9-CEEC211BE7DD}" srcOrd="6" destOrd="0" presId="urn:microsoft.com/office/officeart/2005/8/layout/hierarchy3"/>
    <dgm:cxn modelId="{A88BA91E-99AF-4A7B-95F9-378662E8DC39}" type="presParOf" srcId="{AA538028-EBDC-4CED-AAAA-D2AECE6E8715}" destId="{FD5F0AB3-ECE3-4F06-8D88-3FE5D70DA8B4}" srcOrd="7" destOrd="0" presId="urn:microsoft.com/office/officeart/2005/8/layout/hierarchy3"/>
    <dgm:cxn modelId="{273B97B1-D25C-47C4-AB81-2055C5117192}" type="presParOf" srcId="{0C4AF787-3FEB-4432-9976-D0BC3595DD06}" destId="{0CC2F293-D07B-49D1-9C10-34171928B220}" srcOrd="1" destOrd="0" presId="urn:microsoft.com/office/officeart/2005/8/layout/hierarchy3"/>
    <dgm:cxn modelId="{E4335F8F-1CBA-487A-A482-66578D25ECAD}" type="presParOf" srcId="{0CC2F293-D07B-49D1-9C10-34171928B220}" destId="{1F7CE6EC-D151-4BFD-989F-440E94012971}" srcOrd="0" destOrd="0" presId="urn:microsoft.com/office/officeart/2005/8/layout/hierarchy3"/>
    <dgm:cxn modelId="{B938BCCF-A544-4D1E-A8C5-D0F7F9D69D2F}" type="presParOf" srcId="{1F7CE6EC-D151-4BFD-989F-440E94012971}" destId="{5F85EA45-7141-4F0D-9D4A-6910CFBB1CFF}" srcOrd="0" destOrd="0" presId="urn:microsoft.com/office/officeart/2005/8/layout/hierarchy3"/>
    <dgm:cxn modelId="{89336E87-7C0B-46CA-A829-1FA5D0C86333}" type="presParOf" srcId="{1F7CE6EC-D151-4BFD-989F-440E94012971}" destId="{CF7CC25E-D157-4D9A-B184-DAED665C7CE9}" srcOrd="1" destOrd="0" presId="urn:microsoft.com/office/officeart/2005/8/layout/hierarchy3"/>
    <dgm:cxn modelId="{DB84CFD9-13E3-4AAA-ADE9-D003FB36CF0B}" type="presParOf" srcId="{0CC2F293-D07B-49D1-9C10-34171928B220}" destId="{99DF61F3-26F9-48BF-8F5B-3848DD3B5C5B}" srcOrd="1" destOrd="0" presId="urn:microsoft.com/office/officeart/2005/8/layout/hierarchy3"/>
    <dgm:cxn modelId="{E118634B-710A-4098-B8FA-B6BF1F200B87}" type="presParOf" srcId="{99DF61F3-26F9-48BF-8F5B-3848DD3B5C5B}" destId="{0A9C128A-33B0-4538-B12F-AD238C83BE35}" srcOrd="0" destOrd="0" presId="urn:microsoft.com/office/officeart/2005/8/layout/hierarchy3"/>
    <dgm:cxn modelId="{27F32E41-3F28-4AD6-B267-C14BDBAB2397}" type="presParOf" srcId="{99DF61F3-26F9-48BF-8F5B-3848DD3B5C5B}" destId="{9153ED40-F75D-4B92-977C-7F66F4B00FE4}" srcOrd="1" destOrd="0" presId="urn:microsoft.com/office/officeart/2005/8/layout/hierarchy3"/>
    <dgm:cxn modelId="{E07BD232-1058-495B-BF89-30C5C3FBF37D}" type="presParOf" srcId="{99DF61F3-26F9-48BF-8F5B-3848DD3B5C5B}" destId="{35E3E9AC-A2FB-4501-97B6-B7CFD6E69809}" srcOrd="2" destOrd="0" presId="urn:microsoft.com/office/officeart/2005/8/layout/hierarchy3"/>
    <dgm:cxn modelId="{66FF6015-CF3E-4046-84B0-ED8AA2B2083E}" type="presParOf" srcId="{99DF61F3-26F9-48BF-8F5B-3848DD3B5C5B}" destId="{3350D1CB-36CC-4D13-8560-52051D53EB13}" srcOrd="3" destOrd="0" presId="urn:microsoft.com/office/officeart/2005/8/layout/hierarchy3"/>
    <dgm:cxn modelId="{AC45839C-62B1-4C22-9107-6CAFCE17E8FC}" type="presParOf" srcId="{99DF61F3-26F9-48BF-8F5B-3848DD3B5C5B}" destId="{1AA53EF3-E331-45C5-9374-A7F4E1430175}" srcOrd="4" destOrd="0" presId="urn:microsoft.com/office/officeart/2005/8/layout/hierarchy3"/>
    <dgm:cxn modelId="{2BC41052-9AD7-459C-85FC-5E5E2B4D56B1}" type="presParOf" srcId="{99DF61F3-26F9-48BF-8F5B-3848DD3B5C5B}" destId="{42EF387C-8C30-41D9-B7D7-182B6B0E7DE5}" srcOrd="5" destOrd="0" presId="urn:microsoft.com/office/officeart/2005/8/layout/hierarchy3"/>
    <dgm:cxn modelId="{3302ADDD-6D3B-48C3-A67E-BE73B5006B70}" type="presParOf" srcId="{99DF61F3-26F9-48BF-8F5B-3848DD3B5C5B}" destId="{8E2809E9-C2F7-48EC-99ED-614FCDF4301C}" srcOrd="6" destOrd="0" presId="urn:microsoft.com/office/officeart/2005/8/layout/hierarchy3"/>
    <dgm:cxn modelId="{2E728B39-E27A-485A-BDD2-2ED8B21062A4}" type="presParOf" srcId="{99DF61F3-26F9-48BF-8F5B-3848DD3B5C5B}" destId="{6A33C059-65B2-420A-8F8E-AAFD397E8E8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6B967-42B0-445C-9DF9-FF1569A1975E}">
      <dsp:nvSpPr>
        <dsp:cNvPr id="0" name=""/>
        <dsp:cNvSpPr/>
      </dsp:nvSpPr>
      <dsp:spPr>
        <a:xfrm>
          <a:off x="747665" y="1165"/>
          <a:ext cx="3133563" cy="917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1" kern="1200" dirty="0" smtClean="0"/>
            <a:t>სტანდარტული შინაარსის მოთხოვნები</a:t>
          </a:r>
          <a:r>
            <a:rPr lang="ka-GE" sz="1800" kern="1200" dirty="0" smtClean="0"/>
            <a:t/>
          </a:r>
          <a:br>
            <a:rPr lang="ka-GE" sz="1800" kern="1200" dirty="0" smtClean="0"/>
          </a:br>
          <a:r>
            <a:rPr lang="ka-GE" sz="1800" b="1" kern="1200" dirty="0" smtClean="0"/>
            <a:t>4 992</a:t>
          </a:r>
          <a:endParaRPr lang="en-US" sz="1800" b="1" kern="1200" dirty="0"/>
        </a:p>
      </dsp:txBody>
      <dsp:txXfrm>
        <a:off x="774529" y="28029"/>
        <a:ext cx="3079835" cy="863462"/>
      </dsp:txXfrm>
    </dsp:sp>
    <dsp:sp modelId="{733DD36F-8BCB-4753-A3E7-2D1C2150EA82}">
      <dsp:nvSpPr>
        <dsp:cNvPr id="0" name=""/>
        <dsp:cNvSpPr/>
      </dsp:nvSpPr>
      <dsp:spPr>
        <a:xfrm>
          <a:off x="1061021" y="918356"/>
          <a:ext cx="313356" cy="687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892"/>
              </a:lnTo>
              <a:lnTo>
                <a:pt x="313356" y="68789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3268B-1B4B-4030-8093-5706F3B07F75}">
      <dsp:nvSpPr>
        <dsp:cNvPr id="0" name=""/>
        <dsp:cNvSpPr/>
      </dsp:nvSpPr>
      <dsp:spPr>
        <a:xfrm>
          <a:off x="1374377" y="1147654"/>
          <a:ext cx="2421045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სრულყოფილი</a:t>
          </a:r>
          <a:r>
            <a:rPr lang="ka-GE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3 581 (71.7%) </a:t>
          </a:r>
          <a:endParaRPr lang="en-US" sz="1600" kern="1200" dirty="0"/>
        </a:p>
      </dsp:txBody>
      <dsp:txXfrm>
        <a:off x="1401241" y="1174518"/>
        <a:ext cx="2367317" cy="863462"/>
      </dsp:txXfrm>
    </dsp:sp>
    <dsp:sp modelId="{0E9379F8-E5AB-4D5A-9482-29C67FA651AB}">
      <dsp:nvSpPr>
        <dsp:cNvPr id="0" name=""/>
        <dsp:cNvSpPr/>
      </dsp:nvSpPr>
      <dsp:spPr>
        <a:xfrm>
          <a:off x="1061021" y="918356"/>
          <a:ext cx="313356" cy="1834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381"/>
              </a:lnTo>
              <a:lnTo>
                <a:pt x="313356" y="18343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EF095-67BE-48FF-AD65-3719F7F36C92}">
      <dsp:nvSpPr>
        <dsp:cNvPr id="0" name=""/>
        <dsp:cNvSpPr/>
      </dsp:nvSpPr>
      <dsp:spPr>
        <a:xfrm>
          <a:off x="1374377" y="2294142"/>
          <a:ext cx="2421060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არასრულყოფილი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377  (7.6%)</a:t>
          </a:r>
          <a:endParaRPr lang="en-US" sz="1600" kern="1200" dirty="0"/>
        </a:p>
      </dsp:txBody>
      <dsp:txXfrm>
        <a:off x="1401241" y="2321006"/>
        <a:ext cx="2367332" cy="863462"/>
      </dsp:txXfrm>
    </dsp:sp>
    <dsp:sp modelId="{10DBC1E3-1191-4BB7-9AD8-0002E932CF11}">
      <dsp:nvSpPr>
        <dsp:cNvPr id="0" name=""/>
        <dsp:cNvSpPr/>
      </dsp:nvSpPr>
      <dsp:spPr>
        <a:xfrm>
          <a:off x="1061021" y="918356"/>
          <a:ext cx="313356" cy="298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869"/>
              </a:lnTo>
              <a:lnTo>
                <a:pt x="313356" y="298086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09A00-352A-471B-BD65-FAF0739CB81D}">
      <dsp:nvSpPr>
        <dsp:cNvPr id="0" name=""/>
        <dsp:cNvSpPr/>
      </dsp:nvSpPr>
      <dsp:spPr>
        <a:xfrm>
          <a:off x="1374377" y="3440630"/>
          <a:ext cx="2421045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უპასუხო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938(19.7%)</a:t>
          </a:r>
          <a:endParaRPr lang="en-US" sz="1600" kern="1200" dirty="0"/>
        </a:p>
      </dsp:txBody>
      <dsp:txXfrm>
        <a:off x="1401241" y="3467494"/>
        <a:ext cx="2367317" cy="863462"/>
      </dsp:txXfrm>
    </dsp:sp>
    <dsp:sp modelId="{7480C22C-DBB3-4BF1-A1E9-CEEC211BE7DD}">
      <dsp:nvSpPr>
        <dsp:cNvPr id="0" name=""/>
        <dsp:cNvSpPr/>
      </dsp:nvSpPr>
      <dsp:spPr>
        <a:xfrm>
          <a:off x="1061021" y="918356"/>
          <a:ext cx="313356" cy="412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7357"/>
              </a:lnTo>
              <a:lnTo>
                <a:pt x="313356" y="41273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F0AB3-ECE3-4F06-8D88-3FE5D70DA8B4}">
      <dsp:nvSpPr>
        <dsp:cNvPr id="0" name=""/>
        <dsp:cNvSpPr/>
      </dsp:nvSpPr>
      <dsp:spPr>
        <a:xfrm>
          <a:off x="1374377" y="4587118"/>
          <a:ext cx="2421045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უარი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51 (1%)</a:t>
          </a:r>
          <a:endParaRPr lang="en-US" sz="1600" kern="1200" dirty="0"/>
        </a:p>
      </dsp:txBody>
      <dsp:txXfrm>
        <a:off x="1401241" y="4613982"/>
        <a:ext cx="2367317" cy="863462"/>
      </dsp:txXfrm>
    </dsp:sp>
    <dsp:sp modelId="{5F85EA45-7141-4F0D-9D4A-6910CFBB1CFF}">
      <dsp:nvSpPr>
        <dsp:cNvPr id="0" name=""/>
        <dsp:cNvSpPr/>
      </dsp:nvSpPr>
      <dsp:spPr>
        <a:xfrm>
          <a:off x="4339823" y="1165"/>
          <a:ext cx="3142111" cy="917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/>
          </a:r>
          <a:br>
            <a:rPr lang="ka-GE" sz="1800" kern="1200" dirty="0" smtClean="0"/>
          </a:br>
          <a:r>
            <a:rPr lang="ka-GE" sz="1800" b="1" kern="1200" dirty="0" smtClean="0"/>
            <a:t>განსხვავებული  მოთხოვნები  </a:t>
          </a:r>
          <a:br>
            <a:rPr lang="ka-GE" sz="1800" b="1" kern="1200" dirty="0" smtClean="0"/>
          </a:br>
          <a:r>
            <a:rPr lang="ka-GE" sz="1800" b="1" kern="1200" dirty="0" smtClean="0"/>
            <a:t>645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366687" y="28029"/>
        <a:ext cx="3088383" cy="863462"/>
      </dsp:txXfrm>
    </dsp:sp>
    <dsp:sp modelId="{0A9C128A-33B0-4538-B12F-AD238C83BE35}">
      <dsp:nvSpPr>
        <dsp:cNvPr id="0" name=""/>
        <dsp:cNvSpPr/>
      </dsp:nvSpPr>
      <dsp:spPr>
        <a:xfrm>
          <a:off x="4654034" y="918356"/>
          <a:ext cx="314211" cy="687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892"/>
              </a:lnTo>
              <a:lnTo>
                <a:pt x="314211" y="68789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3ED40-F75D-4B92-977C-7F66F4B00FE4}">
      <dsp:nvSpPr>
        <dsp:cNvPr id="0" name=""/>
        <dsp:cNvSpPr/>
      </dsp:nvSpPr>
      <dsp:spPr>
        <a:xfrm>
          <a:off x="4968245" y="1147654"/>
          <a:ext cx="2358236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სრულყოფილი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380 (58.9%)</a:t>
          </a:r>
          <a:endParaRPr lang="en-US" sz="1600" kern="1200" dirty="0"/>
        </a:p>
      </dsp:txBody>
      <dsp:txXfrm>
        <a:off x="4995109" y="1174518"/>
        <a:ext cx="2304508" cy="863462"/>
      </dsp:txXfrm>
    </dsp:sp>
    <dsp:sp modelId="{35E3E9AC-A2FB-4501-97B6-B7CFD6E69809}">
      <dsp:nvSpPr>
        <dsp:cNvPr id="0" name=""/>
        <dsp:cNvSpPr/>
      </dsp:nvSpPr>
      <dsp:spPr>
        <a:xfrm>
          <a:off x="4654034" y="918356"/>
          <a:ext cx="314211" cy="1834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381"/>
              </a:lnTo>
              <a:lnTo>
                <a:pt x="314211" y="18343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D1CB-36CC-4D13-8560-52051D53EB13}">
      <dsp:nvSpPr>
        <dsp:cNvPr id="0" name=""/>
        <dsp:cNvSpPr/>
      </dsp:nvSpPr>
      <dsp:spPr>
        <a:xfrm>
          <a:off x="4968245" y="2294142"/>
          <a:ext cx="2358236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არასრულყოფილი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61 (9.5%)</a:t>
          </a:r>
          <a:endParaRPr lang="en-US" sz="1600" kern="1200" dirty="0"/>
        </a:p>
      </dsp:txBody>
      <dsp:txXfrm>
        <a:off x="4995109" y="2321006"/>
        <a:ext cx="2304508" cy="863462"/>
      </dsp:txXfrm>
    </dsp:sp>
    <dsp:sp modelId="{1AA53EF3-E331-45C5-9374-A7F4E1430175}">
      <dsp:nvSpPr>
        <dsp:cNvPr id="0" name=""/>
        <dsp:cNvSpPr/>
      </dsp:nvSpPr>
      <dsp:spPr>
        <a:xfrm>
          <a:off x="4654034" y="918356"/>
          <a:ext cx="314211" cy="298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869"/>
              </a:lnTo>
              <a:lnTo>
                <a:pt x="314211" y="298086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F387C-8C30-41D9-B7D7-182B6B0E7DE5}">
      <dsp:nvSpPr>
        <dsp:cNvPr id="0" name=""/>
        <dsp:cNvSpPr/>
      </dsp:nvSpPr>
      <dsp:spPr>
        <a:xfrm>
          <a:off x="4968245" y="3440630"/>
          <a:ext cx="2358236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უპასუხო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192 (29.8%)</a:t>
          </a:r>
          <a:endParaRPr lang="en-US" sz="1600" kern="1200" dirty="0"/>
        </a:p>
      </dsp:txBody>
      <dsp:txXfrm>
        <a:off x="4995109" y="3467494"/>
        <a:ext cx="2304508" cy="863462"/>
      </dsp:txXfrm>
    </dsp:sp>
    <dsp:sp modelId="{8E2809E9-C2F7-48EC-99ED-614FCDF4301C}">
      <dsp:nvSpPr>
        <dsp:cNvPr id="0" name=""/>
        <dsp:cNvSpPr/>
      </dsp:nvSpPr>
      <dsp:spPr>
        <a:xfrm>
          <a:off x="4654034" y="918356"/>
          <a:ext cx="314211" cy="412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7357"/>
              </a:lnTo>
              <a:lnTo>
                <a:pt x="314211" y="41273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3C059-65B2-420A-8F8E-AAFD397E8E8E}">
      <dsp:nvSpPr>
        <dsp:cNvPr id="0" name=""/>
        <dsp:cNvSpPr/>
      </dsp:nvSpPr>
      <dsp:spPr>
        <a:xfrm>
          <a:off x="4968245" y="4587118"/>
          <a:ext cx="2388510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უარი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12 (1.9%)</a:t>
          </a:r>
          <a:endParaRPr lang="en-US" sz="1600" kern="1200" dirty="0"/>
        </a:p>
      </dsp:txBody>
      <dsp:txXfrm>
        <a:off x="4995109" y="4613982"/>
        <a:ext cx="2334782" cy="86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37DEC-E814-46CC-8605-18A05EE1E5F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E2FA0-0844-417D-ADAE-242F0E078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85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E2FA0-0844-417D-ADAE-242F0E078BE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F_LOGO_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1481"/>
            <a:ext cx="4452492" cy="1512167"/>
          </a:xfrm>
          <a:prstGeom prst="rect">
            <a:avLst/>
          </a:prstGeom>
        </p:spPr>
      </p:pic>
      <p:pic>
        <p:nvPicPr>
          <p:cNvPr id="6" name="Picture 5" descr="IDFI_LOGO_BI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7" y="500042"/>
            <a:ext cx="2636076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ka-GE" sz="3200" dirty="0" smtClean="0">
                <a:solidFill>
                  <a:srgbClr val="0070C0"/>
                </a:solidFill>
              </a:rPr>
              <a:t> </a:t>
            </a:r>
            <a:r>
              <a:rPr lang="ka-GE" sz="3200" b="1" dirty="0" smtClean="0">
                <a:solidFill>
                  <a:srgbClr val="0070C0"/>
                </a:solidFill>
              </a:rPr>
              <a:t>საჯარო ინფორმაციის ხელმისაწვდომობა საქართველოში</a:t>
            </a:r>
          </a:p>
          <a:p>
            <a:pPr algn="ctr">
              <a:buNone/>
            </a:pPr>
            <a:endParaRPr lang="ka-GE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ka-GE" b="1" dirty="0" smtClean="0">
                <a:solidFill>
                  <a:srgbClr val="0070C0"/>
                </a:solidFill>
              </a:rPr>
              <a:t>2015</a:t>
            </a:r>
          </a:p>
          <a:p>
            <a:pPr algn="ctr">
              <a:buNone/>
            </a:pPr>
            <a:endParaRPr lang="ka-GE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ka-GE" b="1" dirty="0" smtClean="0">
                <a:solidFill>
                  <a:srgbClr val="0070C0"/>
                </a:solidFill>
              </a:rPr>
              <a:t>ლევან ავალიშვილი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214282" y="152400"/>
          <a:ext cx="8929719" cy="599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" y="3810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3864175"/>
          </a:xfrm>
        </p:spPr>
        <p:txBody>
          <a:bodyPr>
            <a:normAutofit/>
          </a:bodyPr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ka-GE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algn="r">
              <a:buNone/>
            </a:pPr>
            <a:endParaRPr lang="ka-GE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ka-GE" sz="1400" i="1" dirty="0" smtClean="0">
                <a:solidFill>
                  <a:schemeClr val="accent1">
                    <a:lumMod val="75000"/>
                  </a:schemeClr>
                </a:solidFill>
              </a:rPr>
              <a:t>2015 წელს ყველაზე მეტი 44 მოთხოვნა დატოვა უპასუხოდ </a:t>
            </a:r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ka-GE" sz="2800" dirty="0" smtClean="0">
                <a:solidFill>
                  <a:srgbClr val="0070C0"/>
                </a:solidFill>
                <a:effectLst/>
              </a:rPr>
              <a:t>2015 წელს ყველაზე დახურული საჯარო დაწესებულება</a:t>
            </a:r>
            <a:endParaRPr lang="en-US" sz="2800" dirty="0">
              <a:solidFill>
                <a:srgbClr val="0070C0"/>
              </a:solidFill>
              <a:effectLst/>
            </a:endParaRPr>
          </a:p>
        </p:txBody>
      </p:sp>
      <p:pic>
        <p:nvPicPr>
          <p:cNvPr id="4" name="Picture 3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9" y="214291"/>
            <a:ext cx="1285852" cy="1211087"/>
          </a:xfrm>
          <a:prstGeom prst="rect">
            <a:avLst/>
          </a:prstGeom>
          <a:noFill/>
        </p:spPr>
      </p:pic>
      <p:pic>
        <p:nvPicPr>
          <p:cNvPr id="1026" name="Picture 2" descr="C:\Users\gtushurashvili\Desktop\opendata2015\ეკონომიკა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799" y="1752600"/>
            <a:ext cx="5592661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214283" y="0"/>
          <a:ext cx="8715436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" y="41529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" y="51530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1" name="Object 4"/>
          <p:cNvGraphicFramePr>
            <a:graphicFrameLocks/>
          </p:cNvGraphicFramePr>
          <p:nvPr/>
        </p:nvGraphicFramePr>
        <p:xfrm>
          <a:off x="-357223" y="228600"/>
          <a:ext cx="9358347" cy="595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" y="51530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Autofit/>
          </a:bodyPr>
          <a:lstStyle/>
          <a:p>
            <a:pPr algn="ctr"/>
            <a:r>
              <a:rPr lang="ka-GE" sz="2000" dirty="0" smtClean="0">
                <a:solidFill>
                  <a:srgbClr val="0070C0"/>
                </a:solidFill>
                <a:effectLst/>
              </a:rPr>
              <a:t>2015 წელს ყველაზე არაანგარიშვალდებული სსიპ-ების ინფორმაციის ხელმისაწვდომობა პროექტების მიხედვით</a:t>
            </a:r>
            <a:endParaRPr lang="en-US" sz="2000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2611414"/>
              </p:ext>
            </p:extLst>
          </p:nvPr>
        </p:nvGraphicFramePr>
        <p:xfrm>
          <a:off x="457201" y="1857363"/>
          <a:ext cx="8229602" cy="404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115"/>
                <a:gridCol w="1214447"/>
                <a:gridCol w="1428760"/>
                <a:gridCol w="1257280"/>
              </a:tblGrid>
              <a:tr h="1215742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დაწესებულება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a-GE" sz="1800" b="1" dirty="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პროექტი 2015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a-GE" sz="1800" b="1" dirty="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პროექტი</a:t>
                      </a:r>
                      <a:br>
                        <a:rPr lang="ka-GE" sz="1800" b="1" dirty="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Times New Roman"/>
                        </a:rPr>
                      </a:br>
                      <a:r>
                        <a:rPr lang="ka-GE" sz="1800" b="1" dirty="0" smtClean="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2014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a-GE" sz="1800" b="1" dirty="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 პროექტი</a:t>
                      </a:r>
                      <a:br>
                        <a:rPr lang="ka-GE" sz="1800" b="1" dirty="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Times New Roman"/>
                        </a:rPr>
                      </a:br>
                      <a:r>
                        <a:rPr lang="ka-GE" sz="1800" b="1" dirty="0" smtClean="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სახელმწიფო სერვისების განვითარების სააგენტო</a:t>
                      </a:r>
                      <a:endParaRPr lang="en-U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Sylfae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73.3 %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99.1 %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სმართ ლოჯიქი</a:t>
                      </a:r>
                      <a:endParaRPr lang="ru-RU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67.1 %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99 %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საკანონმდებლო მაცნე</a:t>
                      </a:r>
                      <a:endParaRPr lang="en-U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73.1 %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94.2 %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დანაშაულის პრევენციის ცენტრი</a:t>
                      </a:r>
                      <a:endParaRPr lang="en-U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Sylfae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24.7 %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88.3 %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იუსტიციის სასწავლო ცენტრი</a:t>
                      </a:r>
                      <a:endParaRPr lang="en-U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Sylfae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19.3 %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96.7 %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საქართველოს ეროვნული არქივი</a:t>
                      </a:r>
                      <a:endParaRPr lang="en-U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Sylfae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24 %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99.5 %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ნოტარიუსთა პალატა</a:t>
                      </a:r>
                      <a:endParaRPr lang="ru-RU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15.6 %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Sylfaen"/>
                          <a:ea typeface="Times New Roman"/>
                          <a:cs typeface="Times New Roman"/>
                        </a:rPr>
                        <a:t>90.6 %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332656"/>
            <a:ext cx="997820" cy="939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0" y="0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" y="31146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0" y="142852"/>
          <a:ext cx="8858280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" y="40290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00307"/>
            <a:ext cx="8229600" cy="35069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ka-G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ka-GE" b="1" dirty="0" smtClean="0">
                <a:solidFill>
                  <a:srgbClr val="0070C0"/>
                </a:solidFill>
              </a:rPr>
              <a:t>წალკის მუნიციპალიტეტის საკრებულო</a:t>
            </a:r>
            <a: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</a:t>
            </a:r>
            <a:r>
              <a:rPr lang="ka-GE" sz="1400" dirty="0" smtClean="0">
                <a:solidFill>
                  <a:srgbClr val="0070C0"/>
                </a:solidFill>
              </a:rPr>
              <a:t>2015 წელს უპასუხოდ დატოვა 26 მოთხოვნა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7777187" cy="1143000"/>
          </a:xfrm>
        </p:spPr>
        <p:txBody>
          <a:bodyPr>
            <a:noAutofit/>
          </a:bodyPr>
          <a:lstStyle/>
          <a:p>
            <a:pPr algn="ctr"/>
            <a:r>
              <a:rPr lang="ka-GE" sz="2800" dirty="0" smtClean="0">
                <a:solidFill>
                  <a:srgbClr val="0070C0"/>
                </a:solidFill>
                <a:effectLst/>
              </a:rPr>
              <a:t>2015 წელს ყველაზე არაანგარიშვალდებული რეგიონული ორგანო</a:t>
            </a:r>
            <a:endParaRPr lang="en-US" sz="2800" dirty="0">
              <a:solidFill>
                <a:srgbClr val="0070C0"/>
              </a:solidFill>
              <a:effectLst/>
            </a:endParaRPr>
          </a:p>
        </p:txBody>
      </p:sp>
      <p:pic>
        <p:nvPicPr>
          <p:cNvPr id="4" name="Picture 3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9" y="214291"/>
            <a:ext cx="1285852" cy="1211087"/>
          </a:xfrm>
          <a:prstGeom prst="rect">
            <a:avLst/>
          </a:prstGeom>
          <a:noFill/>
        </p:spPr>
      </p:pic>
      <p:pic>
        <p:nvPicPr>
          <p:cNvPr id="2050" name="Picture 2" descr="C:\Users\gtushurashvili\Desktop\წალკა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600200"/>
            <a:ext cx="1752600" cy="2137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000" b="1" dirty="0" smtClean="0">
                <a:solidFill>
                  <a:schemeClr val="accent1">
                    <a:lumMod val="75000"/>
                  </a:schemeClr>
                </a:solidFill>
              </a:rPr>
              <a:t>IDFI </a:t>
            </a:r>
            <a:r>
              <a:rPr lang="ka-GE" sz="2000" b="1" dirty="0" smtClean="0"/>
              <a:t>vs. </a:t>
            </a:r>
            <a:r>
              <a:rPr lang="ka-GE" sz="2000" b="1" dirty="0" smtClean="0">
                <a:solidFill>
                  <a:srgbClr val="CB7777"/>
                </a:solidFill>
              </a:rPr>
              <a:t>საქართველოს ფინანსთა სამინისტრო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endParaRPr lang="ka-GE" sz="2000" b="1" dirty="0" smtClean="0"/>
          </a:p>
          <a:p>
            <a:r>
              <a:rPr lang="ka-GE" sz="2000" b="1" dirty="0" smtClean="0">
                <a:solidFill>
                  <a:schemeClr val="accent1">
                    <a:lumMod val="75000"/>
                  </a:schemeClr>
                </a:solidFill>
              </a:rPr>
              <a:t>IDFI</a:t>
            </a:r>
            <a:r>
              <a:rPr lang="ka-GE" sz="2000" b="1" dirty="0" smtClean="0"/>
              <a:t> vs. </a:t>
            </a:r>
            <a:r>
              <a:rPr lang="ka-GE" sz="2000" b="1" dirty="0" smtClean="0">
                <a:solidFill>
                  <a:srgbClr val="CB7777"/>
                </a:solidFill>
              </a:rPr>
              <a:t>საქართველოს შინაგან საქმეთა სამინისტრო</a:t>
            </a:r>
            <a:r>
              <a:rPr lang="ka-GE" sz="2000" b="1" dirty="0" smtClean="0">
                <a:solidFill>
                  <a:srgbClr val="C00000"/>
                </a:solidFill>
              </a:rPr>
              <a:t/>
            </a:r>
            <a:br>
              <a:rPr lang="ka-GE" sz="2000" b="1" dirty="0" smtClean="0">
                <a:solidFill>
                  <a:srgbClr val="C00000"/>
                </a:solidFill>
              </a:rPr>
            </a:br>
            <a:endParaRPr lang="ka-GE" sz="2000" b="1" dirty="0" smtClean="0">
              <a:solidFill>
                <a:srgbClr val="C00000"/>
              </a:solidFill>
            </a:endParaRPr>
          </a:p>
          <a:p>
            <a:r>
              <a:rPr lang="ka-GE" sz="2000" b="1" dirty="0" smtClean="0">
                <a:solidFill>
                  <a:schemeClr val="accent1">
                    <a:lumMod val="75000"/>
                  </a:schemeClr>
                </a:solidFill>
              </a:rPr>
              <a:t>IDFI</a:t>
            </a:r>
            <a:r>
              <a:rPr lang="ka-GE" sz="2000" b="1" dirty="0" smtClean="0"/>
              <a:t> vs. </a:t>
            </a:r>
            <a:r>
              <a:rPr lang="ka-GE" sz="2000" b="1" dirty="0" smtClean="0">
                <a:solidFill>
                  <a:srgbClr val="CB7777"/>
                </a:solidFill>
              </a:rPr>
              <a:t>სასჯელაღსრულების დეპარტამენტი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endParaRPr lang="ka-GE" sz="2000" b="1" dirty="0" smtClean="0"/>
          </a:p>
          <a:p>
            <a:r>
              <a:rPr lang="ka-GE" sz="2000" b="1" dirty="0" smtClean="0">
                <a:solidFill>
                  <a:schemeClr val="accent1">
                    <a:lumMod val="75000"/>
                  </a:schemeClr>
                </a:solidFill>
              </a:rPr>
              <a:t>IDFI</a:t>
            </a:r>
            <a:r>
              <a:rPr lang="ka-GE" sz="2000" b="1" dirty="0" smtClean="0"/>
              <a:t> vs. </a:t>
            </a:r>
            <a:r>
              <a:rPr lang="ka-GE" sz="2000" b="1" dirty="0" smtClean="0">
                <a:solidFill>
                  <a:srgbClr val="CB7777"/>
                </a:solidFill>
              </a:rPr>
              <a:t>საქართველოს ეკონომიკისა და მდგრადი განვითარების სამინისტრო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endParaRPr lang="ka-GE" sz="2000" b="1" dirty="0" smtClean="0"/>
          </a:p>
          <a:p>
            <a:r>
              <a:rPr lang="ka-GE" sz="2000" b="1" dirty="0" smtClean="0">
                <a:solidFill>
                  <a:srgbClr val="6D97C9"/>
                </a:solidFill>
              </a:rPr>
              <a:t>IDFI </a:t>
            </a:r>
            <a:r>
              <a:rPr lang="ka-GE" sz="2000" b="1" dirty="0" smtClean="0"/>
              <a:t>vs</a:t>
            </a:r>
            <a:r>
              <a:rPr lang="ka-GE" sz="2000" b="1" dirty="0" smtClean="0">
                <a:solidFill>
                  <a:srgbClr val="6D97C9"/>
                </a:solidFill>
              </a:rPr>
              <a:t>. იუსტიციის სამინისტრო</a:t>
            </a:r>
            <a:br>
              <a:rPr lang="ka-GE" sz="2000" b="1" dirty="0" smtClean="0">
                <a:solidFill>
                  <a:srgbClr val="6D97C9"/>
                </a:solidFill>
              </a:rPr>
            </a:br>
            <a:endParaRPr lang="ka-GE" sz="2000" b="1" dirty="0" smtClean="0">
              <a:solidFill>
                <a:srgbClr val="6D97C9"/>
              </a:solidFill>
            </a:endParaRPr>
          </a:p>
          <a:p>
            <a:r>
              <a:rPr lang="ka-GE" sz="2000" b="1" dirty="0" smtClean="0">
                <a:solidFill>
                  <a:srgbClr val="6D97C9"/>
                </a:solidFill>
              </a:rPr>
              <a:t>IDFI </a:t>
            </a:r>
            <a:r>
              <a:rPr lang="ka-GE" sz="2000" b="1" dirty="0" smtClean="0"/>
              <a:t>vs.</a:t>
            </a:r>
            <a:r>
              <a:rPr lang="ka-GE" sz="2000" b="1" dirty="0" smtClean="0">
                <a:solidFill>
                  <a:srgbClr val="6D97C9"/>
                </a:solidFill>
              </a:rPr>
              <a:t> შემოსავლების  სამსახური</a:t>
            </a:r>
            <a:endParaRPr lang="ru-RU" sz="2000" dirty="0">
              <a:solidFill>
                <a:srgbClr val="6D97C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7" y="274638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ka-GE" sz="2800" dirty="0" smtClean="0">
                <a:solidFill>
                  <a:srgbClr val="0070C0"/>
                </a:solidFill>
                <a:effectLst/>
              </a:rPr>
              <a:t>2015 წელს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IDFI-</a:t>
            </a:r>
            <a:r>
              <a:rPr lang="ka-GE" sz="2800" dirty="0" smtClean="0">
                <a:solidFill>
                  <a:srgbClr val="0070C0"/>
                </a:solidFill>
                <a:effectLst/>
              </a:rPr>
              <a:t>ის სასამართლო პრაქტიკა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135071" y="285730"/>
          <a:ext cx="865177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" y="31527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86766" cy="486287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ka-GE" sz="2400" dirty="0" smtClean="0"/>
              <a:t>   </a:t>
            </a:r>
            <a:r>
              <a:rPr lang="ka-GE" sz="2000" dirty="0" smtClean="0"/>
              <a:t>2015 წელს </a:t>
            </a:r>
            <a:r>
              <a:rPr lang="en-US" sz="2000" dirty="0" smtClean="0"/>
              <a:t>IDFI</a:t>
            </a:r>
            <a:r>
              <a:rPr lang="ka-GE" sz="2000" dirty="0" smtClean="0"/>
              <a:t>-იმ პროექტის ფარგლებში მიმართა 307  ს</a:t>
            </a:r>
            <a:r>
              <a:rPr lang="en-US" sz="2000" dirty="0" smtClean="0"/>
              <a:t>აჯარო დაწესებულებას</a:t>
            </a:r>
            <a:r>
              <a:rPr lang="ka-GE" sz="2000" dirty="0" smtClean="0"/>
              <a:t> </a:t>
            </a:r>
            <a:r>
              <a:rPr lang="en-US" sz="2000" dirty="0" smtClean="0"/>
              <a:t>საჯარო ინფორმაციის</a:t>
            </a:r>
            <a:r>
              <a:rPr lang="ka-GE" sz="2000" dirty="0" smtClean="0"/>
              <a:t>  </a:t>
            </a:r>
            <a:r>
              <a:rPr lang="ka-GE" sz="2000" b="1" dirty="0" smtClean="0">
                <a:solidFill>
                  <a:schemeClr val="accent1"/>
                </a:solidFill>
              </a:rPr>
              <a:t>8 297 მოთხოვნით</a:t>
            </a:r>
            <a:r>
              <a:rPr lang="ka-GE" sz="2000" dirty="0" smtClean="0"/>
              <a:t>, რომელთაგან პასუხი, მიღებულ იქნა </a:t>
            </a:r>
            <a:r>
              <a:rPr lang="ka-GE" sz="2000" dirty="0" smtClean="0">
                <a:solidFill>
                  <a:srgbClr val="0070C0"/>
                </a:solidFill>
              </a:rPr>
              <a:t>7 122</a:t>
            </a:r>
            <a:r>
              <a:rPr lang="ka-GE" sz="2000" dirty="0" smtClean="0"/>
              <a:t> განცხადებაზე.  </a:t>
            </a:r>
            <a:endParaRPr lang="en-US" sz="2000" dirty="0" smtClean="0"/>
          </a:p>
          <a:p>
            <a:pPr lvl="0">
              <a:buNone/>
            </a:pPr>
            <a:r>
              <a:rPr lang="ka-GE" sz="1600" b="1" dirty="0" smtClean="0"/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29</a:t>
            </a:r>
            <a:r>
              <a:rPr lang="ka-GE" sz="1800" dirty="0" smtClean="0"/>
              <a:t>  ცენტრალური  საჯარო დაწესებულება;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77  </a:t>
            </a:r>
            <a:r>
              <a:rPr lang="ka-GE" sz="1800" dirty="0" smtClean="0"/>
              <a:t>სამინისტროებს დაქვემდებარებული სსიპ -ი და საქვეუწყებო დაწესებულება;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28  </a:t>
            </a:r>
            <a:r>
              <a:rPr lang="ka-GE" sz="1800" dirty="0" smtClean="0"/>
              <a:t>დამოუკიდებელი ორგანო;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142 </a:t>
            </a:r>
            <a:r>
              <a:rPr lang="ka-GE" sz="1800" dirty="0" smtClean="0"/>
              <a:t>ადგილობრივი თვითმმართველობის წარმომადგენლობითი და აღმასრულებელი ორგანო;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9  </a:t>
            </a:r>
            <a:r>
              <a:rPr lang="ka-GE" sz="1800" dirty="0" smtClean="0"/>
              <a:t>გუბერნატორის ადმინისტრაცია;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10</a:t>
            </a:r>
            <a:r>
              <a:rPr lang="ka-GE" sz="1800" dirty="0" smtClean="0"/>
              <a:t> სახელმწიფო უნივერსიტეტი;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3</a:t>
            </a:r>
            <a:r>
              <a:rPr lang="ka-GE" sz="1800" dirty="0" smtClean="0"/>
              <a:t>  დაწესებულება სასამართლო სისტემიდან;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ka-GE" sz="1800" b="1" dirty="0" smtClean="0"/>
              <a:t>9</a:t>
            </a:r>
            <a:r>
              <a:rPr lang="ka-GE" sz="1800" dirty="0" smtClean="0"/>
              <a:t>  სახელმწიფო შპს და ააიპ. </a:t>
            </a:r>
            <a:endParaRPr lang="en-US" sz="1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ka-GE" sz="2800" dirty="0" smtClean="0">
                <a:solidFill>
                  <a:srgbClr val="0070C0"/>
                </a:solidFill>
                <a:effectLst/>
              </a:rPr>
              <a:t>მიღებული საჯარო ინფორმაციის სტატისტიკა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b="1" dirty="0" smtClean="0">
                <a:solidFill>
                  <a:srgbClr val="0070C0"/>
                </a:solidFill>
              </a:rPr>
              <a:t>ნომინაცია</a:t>
            </a:r>
            <a:br>
              <a:rPr lang="ka-GE" sz="2400" b="1" dirty="0" smtClean="0">
                <a:solidFill>
                  <a:srgbClr val="0070C0"/>
                </a:solidFill>
              </a:rPr>
            </a:br>
            <a:r>
              <a:rPr lang="ka-GE" sz="2400" b="1" dirty="0" smtClean="0">
                <a:solidFill>
                  <a:srgbClr val="0070C0"/>
                </a:solidFill>
              </a:rPr>
              <a:t> 2015  წელს საჯარო ინფორმაციის ხელმისაწვდომობის უზრუნველყოფისათვის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ka-GE" sz="2400" b="1" dirty="0" smtClean="0">
                <a:solidFill>
                  <a:srgbClr val="0070C0"/>
                </a:solidFill>
              </a:rPr>
              <a:t>(ცენტრალური საჯარო დაწესებულებები)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2928934"/>
            <a:ext cx="7386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a-GE" dirty="0" smtClean="0"/>
              <a:t>სპორტისა და ახალგაზრდობის საქმეთა სამინისტრო</a:t>
            </a:r>
            <a:endParaRPr lang="en-US" dirty="0"/>
          </a:p>
        </p:txBody>
      </p:sp>
      <p:pic>
        <p:nvPicPr>
          <p:cNvPr id="102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928663" y="4357695"/>
            <a:ext cx="7055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a-GE" dirty="0" smtClean="0"/>
              <a:t>გარემოსა და ბუნებრივი რესურსების  დაცვის სამინისტრო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28663" y="3500438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a-GE" dirty="0" smtClean="0"/>
              <a:t>ოკუპირებული ტერიტორიებიდან იძულებით გადაადგილებულ პირთა, განსახლებისა და ლტოლვილთა სამინისტრო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8662" y="2285992"/>
            <a:ext cx="7386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რეგიონული განვითარებისა და ინფრასტრუქტურის სამინისტრო</a:t>
            </a:r>
            <a:endParaRPr lang="en-US" dirty="0"/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  <p:bldP spid="11" grpId="0" build="p"/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rgbClr val="0070C0"/>
                </a:solidFill>
              </a:rPr>
              <a:t>ნომინაცია</a:t>
            </a:r>
            <a:br>
              <a:rPr lang="ka-GE" sz="2000" b="1" dirty="0" smtClean="0">
                <a:solidFill>
                  <a:srgbClr val="0070C0"/>
                </a:solidFill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2015 წელს საჯარო ინფორმაციის ხელმისაწვდომობის უზრუნველყოფისათვის</a:t>
            </a:r>
            <a:r>
              <a:rPr lang="en-US" sz="2000" b="1" dirty="0" smtClean="0">
                <a:solidFill>
                  <a:srgbClr val="0070C0"/>
                </a:solidFill>
              </a:rPr>
              <a:t/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(სსიპ-ები, საქვეუწყებო და სხვა საჯარო დაწესებულებები)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1" y="1357298"/>
            <a:ext cx="69127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სტატისტიკის</a:t>
            </a:r>
            <a:r>
              <a:rPr lang="en-US" sz="1600" dirty="0" smtClean="0"/>
              <a:t> ეროვნული სამსახური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ka-GE" sz="1600" dirty="0" smtClean="0"/>
              <a:t>საქართველოს </a:t>
            </a:r>
            <a:r>
              <a:rPr lang="en-US" sz="1600" dirty="0" smtClean="0"/>
              <a:t>ცენტრალური საარჩევნო კომისია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საავტომობილო</a:t>
            </a:r>
            <a:r>
              <a:rPr lang="en-US" sz="1600" dirty="0" smtClean="0"/>
              <a:t> </a:t>
            </a:r>
            <a:r>
              <a:rPr lang="en-US" sz="1600" dirty="0" err="1" smtClean="0"/>
              <a:t>გზების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დეპარტამენტი</a:t>
            </a:r>
            <a:endParaRPr lang="en-US" sz="1600" dirty="0" smtClean="0"/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სამოქალაქო</a:t>
            </a:r>
            <a:r>
              <a:rPr lang="en-US" sz="1600" dirty="0" smtClean="0"/>
              <a:t> </a:t>
            </a:r>
            <a:r>
              <a:rPr lang="en-US" sz="1600" dirty="0" err="1" smtClean="0"/>
              <a:t>ავიაციის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სააგენტო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ღვინის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ეროვნული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სააგენტო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პრობაციის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ეროვნული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სააგენტო</a:t>
            </a:r>
            <a:endParaRPr lang="ka-GE" sz="1600" dirty="0" smtClean="0"/>
          </a:p>
          <a:p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განათლების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ხარისხის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განვითარების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ეროვნული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ცენტრი</a:t>
            </a:r>
            <a:endParaRPr lang="ka-GE" sz="1600" dirty="0" smtClean="0"/>
          </a:p>
          <a:p>
            <a:endParaRPr lang="ka-GE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1400" dirty="0" smtClean="0"/>
          </a:p>
          <a:p>
            <a:endParaRPr lang="ka-GE" sz="1400" dirty="0" smtClean="0"/>
          </a:p>
        </p:txBody>
      </p:sp>
      <p:pic>
        <p:nvPicPr>
          <p:cNvPr id="1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2015 წელს საჯარო ინფორმაციის ხელმისაწვდომობის უზრუნველყოფისათვის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</a:t>
            </a:r>
            <a:r>
              <a:rPr lang="ka-GE" sz="2000" b="1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სსიპ-ები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, საქვეუწყებო და სხვა საჯარო დაწესებულებები)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1" y="1571612"/>
            <a:ext cx="69127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საქართველოს </a:t>
            </a:r>
            <a:r>
              <a:rPr lang="en-US" sz="1600" dirty="0" err="1" smtClean="0"/>
              <a:t>ეროვნული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ბანკი</a:t>
            </a:r>
            <a:endParaRPr lang="ka-GE" sz="1600" dirty="0" smtClean="0"/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ბავშვთა</a:t>
            </a:r>
            <a:r>
              <a:rPr lang="en-US" sz="1600" dirty="0" smtClean="0"/>
              <a:t> </a:t>
            </a:r>
            <a:r>
              <a:rPr lang="en-US" sz="1600" dirty="0" err="1" smtClean="0"/>
              <a:t>და</a:t>
            </a:r>
            <a:r>
              <a:rPr lang="en-US" sz="1600" dirty="0" smtClean="0"/>
              <a:t> </a:t>
            </a:r>
            <a:r>
              <a:rPr lang="en-US" sz="1600" dirty="0" err="1" smtClean="0"/>
              <a:t>ახალგაზრდობის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ეროვნული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ცენტრი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საარჩევნო</a:t>
            </a:r>
            <a:r>
              <a:rPr lang="en-US" sz="1600" dirty="0" smtClean="0"/>
              <a:t> </a:t>
            </a:r>
            <a:r>
              <a:rPr lang="en-US" sz="1600" dirty="0" err="1" smtClean="0"/>
              <a:t>სისტემების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განვითარების</a:t>
            </a:r>
            <a:r>
              <a:rPr lang="en-US" sz="1600" dirty="0" smtClean="0"/>
              <a:t>, </a:t>
            </a:r>
            <a:r>
              <a:rPr lang="en-US" sz="1600" dirty="0" err="1" smtClean="0"/>
              <a:t>რეფორმებისა</a:t>
            </a:r>
            <a:r>
              <a:rPr lang="en-US" sz="1600" dirty="0" smtClean="0"/>
              <a:t> </a:t>
            </a:r>
            <a:r>
              <a:rPr lang="en-US" sz="1600" dirty="0" err="1" smtClean="0"/>
              <a:t>და</a:t>
            </a:r>
            <a:r>
              <a:rPr lang="en-US" sz="1600" dirty="0" smtClean="0"/>
              <a:t> </a:t>
            </a:r>
            <a:r>
              <a:rPr lang="en-US" sz="1600" dirty="0" err="1" smtClean="0"/>
              <a:t>სწავლების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ცენტრი</a:t>
            </a:r>
            <a:r>
              <a:rPr lang="ka-GE" sz="1600" dirty="0" smtClean="0"/>
              <a:t/>
            </a:r>
            <a:br>
              <a:rPr lang="ka-GE" sz="1600" dirty="0" smtClean="0"/>
            </a:br>
            <a:endParaRPr lang="en-US" sz="1600" dirty="0" smtClean="0"/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სახელმწიფო</a:t>
            </a:r>
            <a:r>
              <a:rPr lang="en-US" sz="1600" dirty="0" smtClean="0"/>
              <a:t> </a:t>
            </a:r>
            <a:r>
              <a:rPr lang="en-US" sz="1600" dirty="0" err="1" smtClean="0"/>
              <a:t>აუდიტის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სამსახური</a:t>
            </a:r>
            <a:endParaRPr lang="ka-GE" sz="1600" dirty="0" smtClean="0"/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საჯარო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სამსახურის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ბიურო</a:t>
            </a: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ბავშვთა</a:t>
            </a:r>
            <a:r>
              <a:rPr lang="en-US" sz="1600" dirty="0" smtClean="0"/>
              <a:t> </a:t>
            </a:r>
            <a:r>
              <a:rPr lang="en-US" sz="1600" dirty="0" err="1" smtClean="0"/>
              <a:t>და</a:t>
            </a:r>
            <a:r>
              <a:rPr lang="en-US" sz="1600" dirty="0" smtClean="0"/>
              <a:t> </a:t>
            </a:r>
            <a:r>
              <a:rPr lang="en-US" sz="1600" dirty="0" err="1" smtClean="0"/>
              <a:t>ახალგაზრდობის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განვითარების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ფონდი</a:t>
            </a: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endParaRPr lang="ka-GE" sz="1600" dirty="0" smtClean="0"/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საქართველოს </a:t>
            </a:r>
            <a:r>
              <a:rPr lang="en-US" sz="1600" dirty="0" err="1" smtClean="0"/>
              <a:t>ეროვნული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მუზეუმი</a:t>
            </a:r>
            <a:endParaRPr lang="ka-GE" sz="16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</p:txBody>
      </p:sp>
      <p:pic>
        <p:nvPicPr>
          <p:cNvPr id="1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2015 წელს საჯარო ინფორმაციის ხელმისაწვდომობის 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  <a:latin typeface="+mj-lt"/>
              </a:rPr>
              <a:t>უზრუნველყოფისათვის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(სსიპ-</a:t>
            </a:r>
            <a:r>
              <a:rPr lang="ka-GE" sz="2000" b="1" dirty="0" err="1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ბი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, საქვეუწყებო და სხვა საჯარო დაწესებულებები)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714488"/>
            <a:ext cx="69127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საქართველოს ინტელექტუალური საკუთრების ეროვნული ცენტრი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ka-GE" sz="1600" dirty="0" smtClean="0"/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სასჯელაღსრულებისა</a:t>
            </a:r>
            <a:r>
              <a:rPr lang="en-US" sz="1600" dirty="0" smtClean="0"/>
              <a:t> </a:t>
            </a:r>
            <a:r>
              <a:rPr lang="en-US" sz="1600" dirty="0" err="1" smtClean="0"/>
              <a:t>და</a:t>
            </a:r>
            <a:r>
              <a:rPr lang="en-US" sz="1600" dirty="0" smtClean="0"/>
              <a:t> </a:t>
            </a:r>
            <a:r>
              <a:rPr lang="en-US" sz="1600" dirty="0" err="1" smtClean="0"/>
              <a:t>პრობაციის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სასწავლო</a:t>
            </a:r>
            <a:r>
              <a:rPr lang="en-US" sz="1600" dirty="0" smtClean="0"/>
              <a:t> </a:t>
            </a:r>
            <a:r>
              <a:rPr lang="en-US" sz="1600" dirty="0" err="1" smtClean="0"/>
              <a:t>ცენტრი</a:t>
            </a:r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საქართველოს </a:t>
            </a:r>
            <a:r>
              <a:rPr lang="en-US" sz="1600" dirty="0" err="1" smtClean="0"/>
              <a:t>პარლამენტის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ეროვნული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ბიბლიოთეკა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პერსონალურ</a:t>
            </a:r>
            <a:r>
              <a:rPr lang="en-US" sz="1600" dirty="0" smtClean="0"/>
              <a:t> </a:t>
            </a:r>
            <a:r>
              <a:rPr lang="en-US" sz="1600" dirty="0" err="1" smtClean="0"/>
              <a:t>მონაცემთა</a:t>
            </a:r>
            <a:r>
              <a:rPr lang="en-US" sz="1600" dirty="0" smtClean="0"/>
              <a:t> </a:t>
            </a:r>
            <a:r>
              <a:rPr lang="en-US" sz="1600" dirty="0" err="1" smtClean="0"/>
              <a:t>დაცვის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ინსპექტორის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აპარატი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ka-GE" sz="1600" dirty="0" smtClean="0"/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აკრედიტაციის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ერთიანი</a:t>
            </a:r>
            <a:r>
              <a:rPr lang="en-US" sz="1600" dirty="0" smtClean="0"/>
              <a:t> </a:t>
            </a:r>
            <a:r>
              <a:rPr lang="en-US" sz="1600" dirty="0" err="1" smtClean="0"/>
              <a:t>ეროვნული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ორგანო-აკრედიტაციის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ცენტრი</a:t>
            </a:r>
            <a:endParaRPr lang="ka-GE" sz="1600" dirty="0" smtClean="0"/>
          </a:p>
          <a:p>
            <a:pPr lvl="0"/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სოფლის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მეურნეობის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სამეცნიერო</a:t>
            </a:r>
            <a:r>
              <a:rPr lang="en-US" sz="1600" dirty="0" smtClean="0"/>
              <a:t> -</a:t>
            </a:r>
            <a:r>
              <a:rPr lang="en-US" sz="1600" dirty="0" err="1" smtClean="0"/>
              <a:t>კვლევითი</a:t>
            </a:r>
            <a:r>
              <a:rPr lang="en-US" sz="1600" dirty="0" smtClean="0"/>
              <a:t> </a:t>
            </a:r>
            <a:r>
              <a:rPr lang="en-US" sz="1600" dirty="0" err="1" smtClean="0"/>
              <a:t>ცენტრი</a:t>
            </a:r>
            <a:endParaRPr lang="en-US" sz="1600" dirty="0" smtClean="0"/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ვანო</a:t>
            </a:r>
            <a:r>
              <a:rPr lang="en-US" sz="1600" dirty="0" smtClean="0"/>
              <a:t> </a:t>
            </a:r>
            <a:r>
              <a:rPr lang="en-US" sz="1600" dirty="0" err="1" smtClean="0"/>
              <a:t>ხუხუნაიშვილის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სახელობის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ეფექტიანი</a:t>
            </a:r>
            <a:r>
              <a:rPr lang="en-US" sz="1600" dirty="0" smtClean="0"/>
              <a:t> </a:t>
            </a:r>
            <a:r>
              <a:rPr lang="en-US" sz="1600" dirty="0" err="1" smtClean="0"/>
              <a:t>მმართველობის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სისტემისა</a:t>
            </a:r>
            <a:r>
              <a:rPr lang="en-US" sz="1600" dirty="0" smtClean="0"/>
              <a:t> </a:t>
            </a:r>
            <a:r>
              <a:rPr lang="en-US" sz="1600" dirty="0" err="1" smtClean="0"/>
              <a:t>და</a:t>
            </a:r>
            <a:r>
              <a:rPr lang="en-US" sz="1600" dirty="0" smtClean="0"/>
              <a:t> </a:t>
            </a:r>
            <a:r>
              <a:rPr lang="en-US" sz="1600" dirty="0" err="1" smtClean="0"/>
              <a:t>ტერიტორიული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მოწყობის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რეფორმის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ცენტრი</a:t>
            </a: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იურიდიული</a:t>
            </a:r>
            <a:r>
              <a:rPr lang="en-US" sz="1600" dirty="0" smtClean="0"/>
              <a:t> </a:t>
            </a:r>
            <a:r>
              <a:rPr lang="en-US" sz="1600" dirty="0" err="1" smtClean="0"/>
              <a:t>დახმარების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სამსახური</a:t>
            </a:r>
            <a:endParaRPr lang="ka-GE" sz="1600" dirty="0" smtClean="0"/>
          </a:p>
          <a:p>
            <a:endParaRPr lang="en-US" sz="1600" dirty="0" smtClean="0"/>
          </a:p>
        </p:txBody>
      </p:sp>
      <p:pic>
        <p:nvPicPr>
          <p:cNvPr id="1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00035" y="1785927"/>
          <a:ext cx="7572428" cy="431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200" dirty="0" smtClean="0">
                <a:solidFill>
                  <a:srgbClr val="0070C0"/>
                </a:solidFill>
                <a:effectLst/>
              </a:rPr>
              <a:t>ნომინაცია</a:t>
            </a:r>
            <a:br>
              <a:rPr lang="ka-GE" sz="2200" dirty="0" smtClean="0">
                <a:solidFill>
                  <a:srgbClr val="0070C0"/>
                </a:solidFill>
                <a:effectLst/>
              </a:rPr>
            </a:br>
            <a:r>
              <a:rPr lang="ka-GE" sz="2200" dirty="0" smtClean="0">
                <a:solidFill>
                  <a:srgbClr val="0070C0"/>
                </a:solidFill>
                <a:effectLst/>
              </a:rPr>
              <a:t> 201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5</a:t>
            </a:r>
            <a:r>
              <a:rPr lang="ka-GE" sz="2200" dirty="0" smtClean="0">
                <a:solidFill>
                  <a:srgbClr val="0070C0"/>
                </a:solidFill>
                <a:effectLst/>
              </a:rPr>
              <a:t> წელს საჯარო ინფორმაციის ხელმისაწვდომობის უზრუნველყოფის გაუმჯობესებისათვის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endParaRPr lang="en-US" sz="2400" dirty="0"/>
          </a:p>
        </p:txBody>
      </p:sp>
      <p:pic>
        <p:nvPicPr>
          <p:cNvPr id="4" name="Picture 2" descr="C:\Users\IDFI-1\Desktop\K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76672"/>
            <a:ext cx="76599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5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 წელს საჯარო ინფორმაციის პროაქტიული ხელმისაწვდომობის უზრუნველყოფისათვის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0100" y="214311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ka-GE" b="1" dirty="0" smtClean="0"/>
              <a:t> ეროვნული უშიშროების საბჭოს აპარატი</a:t>
            </a:r>
          </a:p>
          <a:p>
            <a:pPr>
              <a:buFont typeface="Wingdings" pitchFamily="2" charset="2"/>
              <a:buChar char="Ø"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ka-GE" b="1" dirty="0" smtClean="0"/>
              <a:t> სახელმწიფო აუდიტის სამსახური</a:t>
            </a:r>
            <a:br>
              <a:rPr lang="ka-GE" b="1" dirty="0" smtClean="0"/>
            </a:b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  <p:pic>
        <p:nvPicPr>
          <p:cNvPr id="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76672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2015 წელს საჯარო ინფორმაციის ხელმისაწვდომობის უზრუნველყოფისათვის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(სახელმწიფო უნივერსიტეტები)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2857496"/>
            <a:ext cx="763284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/>
              <a:t>თბილისის სახელმწიფო სამედიცინო უნივერსიტეტი</a:t>
            </a:r>
          </a:p>
          <a:p>
            <a:endParaRPr lang="ka-GE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ka-GE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b="1" dirty="0" smtClean="0"/>
              <a:t> </a:t>
            </a:r>
            <a:r>
              <a:rPr lang="en-US" sz="1600" b="1" dirty="0" err="1" smtClean="0"/>
              <a:t>ივ</a:t>
            </a:r>
            <a:r>
              <a:rPr lang="ka-GE" sz="1600" b="1" dirty="0" smtClean="0"/>
              <a:t>ანე </a:t>
            </a:r>
            <a:r>
              <a:rPr lang="en-US" sz="1600" b="1" dirty="0" err="1" smtClean="0"/>
              <a:t>ჯავახიშვილის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სახელობის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თბილისის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სახელმწიფო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უნივერსიტეტი</a:t>
            </a:r>
            <a:endParaRPr lang="ka-GE" sz="1600" b="1" dirty="0" smtClean="0"/>
          </a:p>
          <a:p>
            <a:pPr lvl="0">
              <a:buFont typeface="Wingdings" pitchFamily="2" charset="2"/>
              <a:buChar char="Ø"/>
            </a:pPr>
            <a:endParaRPr lang="ka-GE" sz="1600" b="1" dirty="0" smtClean="0"/>
          </a:p>
          <a:p>
            <a:pPr lvl="0">
              <a:buFont typeface="Wingdings" pitchFamily="2" charset="2"/>
              <a:buChar char="Ø"/>
            </a:pPr>
            <a:endParaRPr lang="ka-GE" sz="1600" b="1" dirty="0" smtClean="0"/>
          </a:p>
          <a:p>
            <a:pPr>
              <a:buFont typeface="Wingdings" pitchFamily="2" charset="2"/>
              <a:buChar char="Ø"/>
            </a:pPr>
            <a:r>
              <a:rPr lang="ka-GE" sz="1600" b="1" dirty="0" smtClean="0"/>
              <a:t> საქართველოს </a:t>
            </a:r>
            <a:r>
              <a:rPr lang="en-US" sz="1600" b="1" dirty="0" err="1" smtClean="0"/>
              <a:t>ტექნიკური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უნივერს</a:t>
            </a:r>
            <a:r>
              <a:rPr lang="ka-GE" sz="1600" b="1" dirty="0" smtClean="0"/>
              <a:t>ი</a:t>
            </a:r>
            <a:r>
              <a:rPr lang="en-US" sz="1600" b="1" dirty="0" err="1" smtClean="0"/>
              <a:t>ტეტი</a:t>
            </a:r>
            <a:endParaRPr lang="en-US" sz="1600" b="1" dirty="0" smtClean="0"/>
          </a:p>
          <a:p>
            <a:pPr lvl="0"/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ka-GE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ka-GE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2015  წელს საჯარო ინფორმაციის ხელმისაწვდომობის უზრუნველყოფისათვის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(აჭარის ავტონომიური რესპუბლიკა)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3622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a-GE" dirty="0" smtClean="0"/>
              <a:t>აჭარის ა/რ-ის მთავრობის აპარატი</a:t>
            </a:r>
            <a:endParaRPr lang="en-US" dirty="0"/>
          </a:p>
        </p:txBody>
      </p:sp>
      <p:pic>
        <p:nvPicPr>
          <p:cNvPr id="102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28956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a-GE" dirty="0" smtClean="0"/>
              <a:t>აჭარის ა/რ-ის </a:t>
            </a:r>
            <a:r>
              <a:rPr lang="en-US" dirty="0" err="1" smtClean="0"/>
              <a:t>ფინანსთა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ეკონომიკის</a:t>
            </a:r>
            <a:r>
              <a:rPr lang="en-US" dirty="0" smtClean="0"/>
              <a:t> </a:t>
            </a:r>
            <a:r>
              <a:rPr lang="en-US" dirty="0" err="1" smtClean="0"/>
              <a:t>სამინისტრო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35052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a-GE" dirty="0" smtClean="0"/>
              <a:t>აჭარის ა/რ-ის </a:t>
            </a:r>
            <a:r>
              <a:rPr lang="en-US" dirty="0" err="1" smtClean="0"/>
              <a:t>სოფლის</a:t>
            </a:r>
            <a:r>
              <a:rPr lang="en-US" dirty="0" smtClean="0"/>
              <a:t> </a:t>
            </a:r>
            <a:r>
              <a:rPr lang="en-US" dirty="0" err="1" smtClean="0"/>
              <a:t>მეურნეობის</a:t>
            </a:r>
            <a:r>
              <a:rPr lang="en-US" dirty="0" smtClean="0"/>
              <a:t> </a:t>
            </a:r>
            <a:r>
              <a:rPr lang="en-US" dirty="0" err="1" smtClean="0"/>
              <a:t>სამინისტრო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4114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a-GE" dirty="0" smtClean="0"/>
              <a:t>აჭარის ა/რ-ის </a:t>
            </a:r>
            <a:r>
              <a:rPr lang="en-US" dirty="0" err="1" smtClean="0"/>
              <a:t>ჯანმრთელობისა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დაცვის</a:t>
            </a:r>
            <a:r>
              <a:rPr lang="en-US" dirty="0" smtClean="0"/>
              <a:t> </a:t>
            </a:r>
            <a:r>
              <a:rPr lang="en-US" dirty="0" err="1" smtClean="0"/>
              <a:t>სამინისტრ</a:t>
            </a:r>
            <a:r>
              <a:rPr lang="ka-GE" dirty="0" smtClean="0"/>
              <a:t>ო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4400" y="47244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a-GE" dirty="0" smtClean="0"/>
              <a:t>აჭარის ა/რ-ის </a:t>
            </a:r>
            <a:r>
              <a:rPr lang="en-US" dirty="0" err="1" smtClean="0"/>
              <a:t>განათლების</a:t>
            </a:r>
            <a:r>
              <a:rPr lang="en-US" dirty="0" smtClean="0"/>
              <a:t>, </a:t>
            </a:r>
            <a:r>
              <a:rPr lang="en-US" dirty="0" err="1" smtClean="0"/>
              <a:t>კულტურისა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სპორტის</a:t>
            </a:r>
            <a:r>
              <a:rPr lang="en-US" dirty="0" smtClean="0"/>
              <a:t> </a:t>
            </a:r>
            <a:r>
              <a:rPr lang="en-US" dirty="0" err="1" smtClean="0"/>
              <a:t>სამინისტრო</a:t>
            </a:r>
            <a:endParaRPr lang="en-US" dirty="0"/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  <p:bldP spid="12" grpId="0" build="p"/>
      <p:bldP spid="13" grpId="0" build="p"/>
      <p:bldP spid="1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76672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2015 წელს საჯარო ინფორმაციის ხელმისაწვდომობის უზრუნველყოფისათვის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(რეგიონები)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1643050"/>
            <a:ext cx="67698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err="1" smtClean="0"/>
              <a:t>ცაგერის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გამგეობა</a:t>
            </a:r>
            <a:r>
              <a:rPr lang="ka-GE" sz="1400" dirty="0" smtClean="0"/>
              <a:t/>
            </a:r>
            <a:br>
              <a:rPr lang="ka-GE" sz="1400" dirty="0" smtClean="0"/>
            </a:b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err="1" smtClean="0"/>
              <a:t>ტყიბულის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გამგეობა</a:t>
            </a:r>
            <a:r>
              <a:rPr lang="ka-GE" sz="1400" dirty="0" smtClean="0"/>
              <a:t/>
            </a:r>
            <a:br>
              <a:rPr lang="ka-GE" sz="1400" dirty="0" smtClean="0"/>
            </a:b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ka-GE" sz="1400" dirty="0" smtClean="0"/>
              <a:t> </a:t>
            </a:r>
            <a:r>
              <a:rPr lang="en-US" sz="1400" dirty="0" err="1" smtClean="0"/>
              <a:t>წყალტუბოს</a:t>
            </a:r>
            <a:r>
              <a:rPr lang="en-US" sz="1400" dirty="0" smtClean="0"/>
              <a:t> </a:t>
            </a:r>
            <a:r>
              <a:rPr lang="en-US" sz="1400" dirty="0" err="1" smtClean="0"/>
              <a:t>გამგეობა</a:t>
            </a: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err="1" smtClean="0"/>
              <a:t>კასპის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გამგეობა</a:t>
            </a:r>
            <a:endParaRPr lang="en-US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err="1" smtClean="0"/>
              <a:t>თვითმმართველი</a:t>
            </a:r>
            <a:r>
              <a:rPr lang="en-US" sz="1400" dirty="0" smtClean="0"/>
              <a:t> </a:t>
            </a:r>
            <a:r>
              <a:rPr lang="en-US" sz="1400" dirty="0" err="1" smtClean="0"/>
              <a:t>თემი</a:t>
            </a:r>
            <a:r>
              <a:rPr lang="en-US" sz="1400" dirty="0" smtClean="0"/>
              <a:t> </a:t>
            </a:r>
            <a:r>
              <a:rPr lang="en-US" sz="1400" dirty="0" err="1" smtClean="0"/>
              <a:t>ზუგდიდის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მუნიციპალიტეტის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გამგეობა</a:t>
            </a: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err="1" smtClean="0"/>
              <a:t>ცაგერის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საკრებულო</a:t>
            </a:r>
            <a:endParaRPr lang="en-US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ka-GE" sz="1400" dirty="0" smtClean="0"/>
              <a:t> </a:t>
            </a:r>
            <a:r>
              <a:rPr lang="en-US" sz="1400" dirty="0" err="1" smtClean="0"/>
              <a:t>ხულოს</a:t>
            </a:r>
            <a:r>
              <a:rPr lang="en-US" sz="1400" dirty="0" smtClean="0"/>
              <a:t> </a:t>
            </a:r>
            <a:r>
              <a:rPr lang="en-US" sz="1400" dirty="0" err="1" smtClean="0"/>
              <a:t>საკრებულო</a:t>
            </a:r>
            <a:endParaRPr lang="en-US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ქალაქ </a:t>
            </a:r>
            <a:r>
              <a:rPr lang="en-US" sz="1400" dirty="0" err="1" smtClean="0"/>
              <a:t>ახალციხის</a:t>
            </a:r>
            <a:r>
              <a:rPr lang="en-US" sz="1400" dirty="0" smtClean="0"/>
              <a:t> </a:t>
            </a:r>
            <a:r>
              <a:rPr lang="ka-GE" sz="1400" dirty="0" smtClean="0"/>
              <a:t>მუნიციპალიტეტის </a:t>
            </a:r>
            <a:r>
              <a:rPr lang="en-US" sz="1400" dirty="0" err="1" smtClean="0"/>
              <a:t>მერია</a:t>
            </a:r>
            <a:endParaRPr lang="en-US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ქალაქ </a:t>
            </a:r>
            <a:r>
              <a:rPr lang="en-US" sz="1400" dirty="0" err="1" smtClean="0"/>
              <a:t>ოზურგეთის</a:t>
            </a:r>
            <a:r>
              <a:rPr lang="en-US" sz="1400" dirty="0" smtClean="0"/>
              <a:t> </a:t>
            </a:r>
            <a:r>
              <a:rPr lang="ka-GE" sz="1400" dirty="0" smtClean="0"/>
              <a:t>მუნიციპალიტეტის </a:t>
            </a:r>
            <a:r>
              <a:rPr lang="en-US" sz="1400" dirty="0" err="1" smtClean="0"/>
              <a:t>მერია</a:t>
            </a:r>
            <a:endParaRPr lang="en-US" sz="1400" dirty="0" smtClean="0"/>
          </a:p>
          <a:p>
            <a:endParaRPr lang="ka-GE" dirty="0" smtClean="0"/>
          </a:p>
        </p:txBody>
      </p:sp>
      <p:pic>
        <p:nvPicPr>
          <p:cNvPr id="9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2015 წელს საჯარო ინფორმაციის ხელმისაწვდომობის უზრუნველყოფისათვის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(რეგიონები)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1643050"/>
            <a:ext cx="676989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რაჭა ლეჩხუმისა და ქვემო სვანეთის გუბერნატორის ადმინისტრაცია</a:t>
            </a:r>
            <a:br>
              <a:rPr lang="ka-GE" sz="1400" dirty="0" smtClean="0"/>
            </a:b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ქალაქ</a:t>
            </a:r>
            <a:r>
              <a:rPr lang="en-US" sz="1400" dirty="0" smtClean="0"/>
              <a:t> </a:t>
            </a:r>
            <a:r>
              <a:rPr lang="en-US" sz="1400" dirty="0" err="1" smtClean="0"/>
              <a:t>გორის</a:t>
            </a:r>
            <a:r>
              <a:rPr lang="en-US" sz="1400" dirty="0" smtClean="0"/>
              <a:t> </a:t>
            </a:r>
            <a:r>
              <a:rPr lang="ka-GE" sz="1400" dirty="0" smtClean="0"/>
              <a:t>მუნიციპალიტეტის </a:t>
            </a:r>
            <a:r>
              <a:rPr lang="en-US" sz="1400" dirty="0" err="1" smtClean="0"/>
              <a:t>მერია</a:t>
            </a:r>
            <a:r>
              <a:rPr lang="ka-GE" sz="1400" dirty="0" smtClean="0"/>
              <a:t/>
            </a:r>
            <a:br>
              <a:rPr lang="ka-GE" sz="1400" dirty="0" smtClean="0"/>
            </a:b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err="1" smtClean="0"/>
              <a:t>თვითმმართველი</a:t>
            </a:r>
            <a:r>
              <a:rPr lang="en-US" sz="1400" dirty="0" smtClean="0"/>
              <a:t> </a:t>
            </a:r>
            <a:r>
              <a:rPr lang="en-US" sz="1400" dirty="0" err="1" smtClean="0"/>
              <a:t>თემი</a:t>
            </a:r>
            <a:r>
              <a:rPr lang="en-US" sz="1400" dirty="0" smtClean="0"/>
              <a:t> </a:t>
            </a:r>
            <a:r>
              <a:rPr lang="en-US" sz="1400" dirty="0" err="1" smtClean="0"/>
              <a:t>მცხეთის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მუნიციპალიტეტის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გამგეობა</a:t>
            </a:r>
            <a:endParaRPr lang="ka-GE" sz="1400" dirty="0" smtClean="0"/>
          </a:p>
          <a:p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ქარელის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საკრებულო</a:t>
            </a:r>
            <a:endParaRPr lang="ka-GE" sz="1400" dirty="0" smtClean="0"/>
          </a:p>
          <a:p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აბაშის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საკრებულო</a:t>
            </a:r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მცხეთა-მთიანეთის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გუბერნატორის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ადმინისტრაცია</a:t>
            </a:r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r>
              <a:rPr lang="ka-GE" sz="1400" dirty="0" smtClean="0"/>
              <a:t>ქალაქ </a:t>
            </a:r>
            <a:r>
              <a:rPr lang="en-US" sz="1400" dirty="0" err="1" smtClean="0"/>
              <a:t>ამბროლაურის</a:t>
            </a:r>
            <a:r>
              <a:rPr lang="en-US" sz="1400" dirty="0" smtClean="0"/>
              <a:t> </a:t>
            </a:r>
            <a:r>
              <a:rPr lang="ka-GE" sz="1400" dirty="0" smtClean="0"/>
              <a:t>მუნიციპალიტეტის </a:t>
            </a:r>
            <a:r>
              <a:rPr lang="en-US" sz="1400" dirty="0" err="1" smtClean="0"/>
              <a:t>საკრებულო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ქალ</a:t>
            </a:r>
            <a:r>
              <a:rPr lang="ka-GE" sz="1400" dirty="0" smtClean="0"/>
              <a:t>ა</a:t>
            </a:r>
            <a:r>
              <a:rPr lang="en-US" sz="1400" dirty="0" smtClean="0"/>
              <a:t>ქ </a:t>
            </a:r>
            <a:r>
              <a:rPr lang="en-US" sz="1400" dirty="0" err="1" smtClean="0"/>
              <a:t>გორის</a:t>
            </a:r>
            <a:r>
              <a:rPr lang="en-US" sz="1400" dirty="0" smtClean="0"/>
              <a:t> </a:t>
            </a:r>
            <a:r>
              <a:rPr lang="ka-GE" sz="1400" dirty="0" smtClean="0"/>
              <a:t>მუნიციპალიტეტის </a:t>
            </a:r>
            <a:r>
              <a:rPr lang="en-US" sz="1400" dirty="0" err="1" smtClean="0"/>
              <a:t>საკრებულო</a:t>
            </a:r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თვითმმართველი</a:t>
            </a:r>
            <a:r>
              <a:rPr lang="en-US" sz="1400" dirty="0" smtClean="0"/>
              <a:t> </a:t>
            </a:r>
            <a:r>
              <a:rPr lang="en-US" sz="1400" dirty="0" err="1" smtClean="0"/>
              <a:t>თემი</a:t>
            </a:r>
            <a:r>
              <a:rPr lang="en-US" sz="1400" dirty="0" smtClean="0"/>
              <a:t> </a:t>
            </a:r>
            <a:r>
              <a:rPr lang="en-US" sz="1400" dirty="0" err="1" smtClean="0"/>
              <a:t>გორის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მუნიციპალიტეტის</a:t>
            </a:r>
            <a:r>
              <a:rPr lang="en-US" sz="1400" dirty="0" smtClean="0"/>
              <a:t> </a:t>
            </a:r>
            <a:r>
              <a:rPr lang="en-US" sz="1400" dirty="0" err="1" smtClean="0"/>
              <a:t>საკრებულო</a:t>
            </a:r>
            <a:endParaRPr lang="en-US" sz="1400" dirty="0" smtClean="0"/>
          </a:p>
          <a:p>
            <a:endParaRPr lang="en-US" sz="1400" dirty="0" smtClean="0"/>
          </a:p>
          <a:p>
            <a:endParaRPr lang="ka-GE" dirty="0" smtClean="0"/>
          </a:p>
        </p:txBody>
      </p:sp>
      <p:pic>
        <p:nvPicPr>
          <p:cNvPr id="9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0" y="152400"/>
          <a:ext cx="9144000" cy="652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27717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sz="4800" dirty="0" smtClean="0"/>
          </a:p>
          <a:p>
            <a:pPr algn="ctr">
              <a:buNone/>
            </a:pP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r>
              <a:rPr lang="ka-GE" sz="3600" b="1" dirty="0" smtClean="0">
                <a:solidFill>
                  <a:schemeClr val="accent1"/>
                </a:solidFill>
                <a:latin typeface="Sylfaen" pitchFamily="18" charset="0"/>
              </a:rPr>
              <a:t>მადლობა </a:t>
            </a:r>
            <a:endParaRPr lang="en-US" sz="3600" b="1" dirty="0" smtClean="0">
              <a:solidFill>
                <a:schemeClr val="accent1"/>
              </a:solidFill>
              <a:latin typeface="Sylfaen" pitchFamily="18" charset="0"/>
            </a:endParaRPr>
          </a:p>
          <a:p>
            <a:pPr algn="ctr">
              <a:buNone/>
            </a:pPr>
            <a:r>
              <a:rPr lang="ka-GE" sz="3600" b="1" dirty="0" smtClean="0">
                <a:solidFill>
                  <a:schemeClr val="accent1"/>
                </a:solidFill>
                <a:latin typeface="Sylfaen" pitchFamily="18" charset="0"/>
              </a:rPr>
              <a:t>ყურადღებისთვის!</a:t>
            </a:r>
            <a:endParaRPr lang="ka-GE" sz="3600" b="1" dirty="0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7" y="285728"/>
            <a:ext cx="8319299" cy="2351184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solidFill>
                  <a:srgbClr val="0070C0"/>
                </a:solidFill>
                <a:latin typeface="Sylfaen" pitchFamily="18" charset="0"/>
              </a:rPr>
              <a:t>ა(ა)იპ - ინფორმაციის თავისუფლების განვითარების ინსტიტუტი (</a:t>
            </a:r>
            <a:r>
              <a:rPr lang="en-US" sz="2400" b="1" dirty="0" smtClean="0">
                <a:solidFill>
                  <a:srgbClr val="0070C0"/>
                </a:solidFill>
                <a:latin typeface="Sylfaen" pitchFamily="18" charset="0"/>
              </a:rPr>
              <a:t>IDFI</a:t>
            </a:r>
            <a:r>
              <a:rPr lang="ka-GE" sz="2400" b="1" dirty="0" smtClean="0">
                <a:solidFill>
                  <a:srgbClr val="0070C0"/>
                </a:solidFill>
                <a:latin typeface="Sylfaen" pitchFamily="18" charset="0"/>
              </a:rPr>
              <a:t>)</a:t>
            </a:r>
            <a:r>
              <a:rPr lang="en-US" sz="3200" dirty="0" smtClean="0">
                <a:solidFill>
                  <a:schemeClr val="accent1"/>
                </a:solidFill>
                <a:latin typeface="Sylfaen" pitchFamily="18" charset="0"/>
              </a:rPr>
              <a:t/>
            </a:r>
            <a:br>
              <a:rPr lang="en-US" sz="3200" dirty="0" smtClean="0">
                <a:solidFill>
                  <a:schemeClr val="accent1"/>
                </a:solidFill>
                <a:latin typeface="Sylfaen" pitchFamily="18" charset="0"/>
              </a:rPr>
            </a:br>
            <a:r>
              <a:rPr lang="en-US" sz="3200" dirty="0" smtClean="0">
                <a:latin typeface="Sylfaen" pitchFamily="18" charset="0"/>
              </a:rPr>
              <a:t/>
            </a:r>
            <a:br>
              <a:rPr lang="en-US" sz="3200" dirty="0" smtClean="0">
                <a:latin typeface="Sylfaen" pitchFamily="18" charset="0"/>
              </a:rPr>
            </a:br>
            <a:endParaRPr lang="en-US" sz="3200" dirty="0">
              <a:latin typeface="Sylfaen" pitchFamily="18" charset="0"/>
            </a:endParaRPr>
          </a:p>
        </p:txBody>
      </p:sp>
      <p:pic>
        <p:nvPicPr>
          <p:cNvPr id="7" name="Picture 6" descr="PDF_LOGO_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9"/>
            <a:ext cx="4460496" cy="1514885"/>
          </a:xfrm>
          <a:prstGeom prst="rect">
            <a:avLst/>
          </a:prstGeom>
        </p:spPr>
      </p:pic>
      <p:pic>
        <p:nvPicPr>
          <p:cNvPr id="6" name="Picture 5" descr="IDFI_LOGO_BI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3" y="1928802"/>
            <a:ext cx="2636076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0" y="304800"/>
          <a:ext cx="9144000" cy="6196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" y="36195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20689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9"/>
            <a:ext cx="8401080" cy="4525963"/>
          </a:xfrm>
        </p:spPr>
        <p:txBody>
          <a:bodyPr>
            <a:normAutofit/>
          </a:bodyPr>
          <a:lstStyle/>
          <a:p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>თანამდებობის პირებზე პრემიებისა და სახელფასო დანამატების გაცემის შესახებ სამართლებრივი აქტები და მოხსენებითი ბარათები                                                            </a:t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a-GE" sz="2000" dirty="0" smtClean="0">
                <a:solidFill>
                  <a:srgbClr val="C00000"/>
                </a:solidFill>
              </a:rPr>
              <a:t>(უარი 10.7%)</a:t>
            </a:r>
            <a:br>
              <a:rPr lang="ka-GE" sz="2000" dirty="0" smtClean="0">
                <a:solidFill>
                  <a:srgbClr val="C00000"/>
                </a:solidFill>
              </a:rPr>
            </a:br>
            <a:endParaRPr lang="ka-GE" sz="2000" dirty="0" smtClean="0"/>
          </a:p>
          <a:p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>დანიშნული და განთავისუფლებული თანამდებობის პირების ბიოგრაფიული მონაცემები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cv)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</a:t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2000" dirty="0" smtClean="0">
                <a:solidFill>
                  <a:srgbClr val="C00000"/>
                </a:solidFill>
              </a:rPr>
              <a:t>(უარი 9.6%)</a:t>
            </a:r>
            <a:br>
              <a:rPr lang="ka-GE" sz="2000" dirty="0" smtClean="0">
                <a:solidFill>
                  <a:srgbClr val="C00000"/>
                </a:solidFill>
              </a:rPr>
            </a:br>
            <a:endParaRPr lang="en-US" sz="2000" dirty="0" smtClean="0"/>
          </a:p>
          <a:p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>ელექტრონული მიმოწერა გამარტივებულ შესყიდვებთან დაკავშირებით                                                      </a:t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a-GE" sz="2000" dirty="0" smtClean="0">
                <a:solidFill>
                  <a:srgbClr val="C00000"/>
                </a:solidFill>
              </a:rPr>
              <a:t>(უარი 7.1%)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9"/>
            <a:ext cx="8229600" cy="954107"/>
          </a:xfrm>
          <a:effectLst>
            <a:outerShdw blurRad="1270000" dist="2540000" dir="21540000" sx="200000" sy="200000" algn="ctr" rotWithShape="0">
              <a:srgbClr val="000000">
                <a:alpha val="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ka-GE" sz="2800" dirty="0" smtClean="0">
                <a:solidFill>
                  <a:srgbClr val="0070C0"/>
                </a:solidFill>
                <a:effectLst/>
              </a:rPr>
              <a:t>2015 წელს საჯარო დაწესებულებებისათვის ყველაზე პრობლემური მოთხოვნები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1" y="0"/>
          <a:ext cx="8429652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" y="3352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1" y="457200"/>
          <a:ext cx="8929719" cy="5900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" y="43338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642911" y="285729"/>
          <a:ext cx="785818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" y="58007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1477</TotalTime>
  <Words>775</Words>
  <Application>Microsoft Office PowerPoint</Application>
  <PresentationFormat>On-screen Show (4:3)</PresentationFormat>
  <Paragraphs>324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Slide 1</vt:lpstr>
      <vt:lpstr>მიღებული საჯარო ინფორმაციის სტატისტიკა</vt:lpstr>
      <vt:lpstr>Slide 3</vt:lpstr>
      <vt:lpstr>Slide 4</vt:lpstr>
      <vt:lpstr>Slide 5</vt:lpstr>
      <vt:lpstr>2015 წელს საჯარო დაწესებულებებისათვის ყველაზე პრობლემური მოთხოვნები</vt:lpstr>
      <vt:lpstr>Slide 7</vt:lpstr>
      <vt:lpstr>Slide 8</vt:lpstr>
      <vt:lpstr>Slide 9</vt:lpstr>
      <vt:lpstr>Slide 10</vt:lpstr>
      <vt:lpstr>2015 წელს ყველაზე დახურული საჯარო დაწესებულება</vt:lpstr>
      <vt:lpstr>Slide 12</vt:lpstr>
      <vt:lpstr>Slide 13</vt:lpstr>
      <vt:lpstr>2015 წელს ყველაზე არაანგარიშვალდებული სსიპ-ების ინფორმაციის ხელმისაწვდომობა პროექტების მიხედვით</vt:lpstr>
      <vt:lpstr>Slide 15</vt:lpstr>
      <vt:lpstr>Slide 16</vt:lpstr>
      <vt:lpstr>2015 წელს ყველაზე არაანგარიშვალდებული რეგიონული ორგანო</vt:lpstr>
      <vt:lpstr>2015 წელს IDFI-ის სასამართლო პრაქტიკა</vt:lpstr>
      <vt:lpstr>Slide 19</vt:lpstr>
      <vt:lpstr>Slide 20</vt:lpstr>
      <vt:lpstr>Slide 21</vt:lpstr>
      <vt:lpstr>Slide 22</vt:lpstr>
      <vt:lpstr>Slide 23</vt:lpstr>
      <vt:lpstr>ნომინაცია  2015 წელს საჯარო ინფორმაციის ხელმისაწვდომობის უზრუნველყოფის გაუმჯობესებისათვის </vt:lpstr>
      <vt:lpstr>Slide 25</vt:lpstr>
      <vt:lpstr>Slide 26</vt:lpstr>
      <vt:lpstr>Slide 27</vt:lpstr>
      <vt:lpstr>Slide 28</vt:lpstr>
      <vt:lpstr>Slide 29</vt:lpstr>
      <vt:lpstr>ა(ა)იპ - ინფორმაციის თავისუფლების განვითარების ინსტიტუტი (IDFI)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Tako</dc:creator>
  <cp:lastModifiedBy>Windows User</cp:lastModifiedBy>
  <cp:revision>292</cp:revision>
  <dcterms:created xsi:type="dcterms:W3CDTF">2013-06-28T05:37:22Z</dcterms:created>
  <dcterms:modified xsi:type="dcterms:W3CDTF">2015-12-10T16:32:50Z</dcterms:modified>
</cp:coreProperties>
</file>